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y="5143500" cx="9144000"/>
  <p:notesSz cx="6858000" cy="9144000"/>
  <p:embeddedFontLst>
    <p:embeddedFont>
      <p:font typeface="Lato"/>
      <p:regular r:id="rId72"/>
      <p:bold r:id="rId73"/>
      <p:italic r:id="rId74"/>
      <p:boldItalic r:id="rId75"/>
    </p:embeddedFont>
    <p:embeddedFont>
      <p:font typeface="Asap SemiBold"/>
      <p:regular r:id="rId76"/>
      <p:bold r:id="rId77"/>
      <p:italic r:id="rId78"/>
      <p:boldItalic r:id="rId79"/>
    </p:embeddedFont>
    <p:embeddedFont>
      <p:font typeface="Asap"/>
      <p:regular r:id="rId80"/>
      <p:bold r:id="rId81"/>
      <p:italic r:id="rId82"/>
      <p:boldItalic r:id="rId83"/>
    </p:embeddedFont>
    <p:embeddedFont>
      <p:font typeface="Asap Medium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864">
          <p15:clr>
            <a:srgbClr val="747775"/>
          </p15:clr>
        </p15:guide>
        <p15:guide id="3" pos="267">
          <p15:clr>
            <a:srgbClr val="747775"/>
          </p15:clr>
        </p15:guide>
        <p15:guide id="4" pos="4104">
          <p15:clr>
            <a:srgbClr val="747775"/>
          </p15:clr>
        </p15:guide>
        <p15:guide id="5" pos="294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Jula Henk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864" orient="horz"/>
        <p:guide pos="267"/>
        <p:guide pos="4104"/>
        <p:guide pos="29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AsapMedium-regular.fntdata"/><Relationship Id="rId83" Type="http://schemas.openxmlformats.org/officeDocument/2006/relationships/font" Target="fonts/Asap-boldItalic.fntdata"/><Relationship Id="rId42" Type="http://schemas.openxmlformats.org/officeDocument/2006/relationships/slide" Target="slides/slide35.xml"/><Relationship Id="rId86" Type="http://schemas.openxmlformats.org/officeDocument/2006/relationships/font" Target="fonts/AsapMedium-italic.fntdata"/><Relationship Id="rId41" Type="http://schemas.openxmlformats.org/officeDocument/2006/relationships/slide" Target="slides/slide34.xml"/><Relationship Id="rId85" Type="http://schemas.openxmlformats.org/officeDocument/2006/relationships/font" Target="fonts/AsapMedium-bold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AsapMedium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Asap-regular.fntdata"/><Relationship Id="rId82" Type="http://schemas.openxmlformats.org/officeDocument/2006/relationships/font" Target="fonts/Asap-italic.fntdata"/><Relationship Id="rId81" Type="http://schemas.openxmlformats.org/officeDocument/2006/relationships/font" Target="fonts/Asap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-bold.fntdata"/><Relationship Id="rId72" Type="http://schemas.openxmlformats.org/officeDocument/2006/relationships/font" Target="fonts/Lato-regular.fntdata"/><Relationship Id="rId31" Type="http://schemas.openxmlformats.org/officeDocument/2006/relationships/slide" Target="slides/slide24.xml"/><Relationship Id="rId75" Type="http://schemas.openxmlformats.org/officeDocument/2006/relationships/font" Target="fonts/Lato-boldItalic.fntdata"/><Relationship Id="rId30" Type="http://schemas.openxmlformats.org/officeDocument/2006/relationships/slide" Target="slides/slide23.xml"/><Relationship Id="rId74" Type="http://schemas.openxmlformats.org/officeDocument/2006/relationships/font" Target="fonts/Lato-italic.fntdata"/><Relationship Id="rId33" Type="http://schemas.openxmlformats.org/officeDocument/2006/relationships/slide" Target="slides/slide26.xml"/><Relationship Id="rId77" Type="http://schemas.openxmlformats.org/officeDocument/2006/relationships/font" Target="fonts/AsapSemiBold-bold.fntdata"/><Relationship Id="rId32" Type="http://schemas.openxmlformats.org/officeDocument/2006/relationships/slide" Target="slides/slide25.xml"/><Relationship Id="rId76" Type="http://schemas.openxmlformats.org/officeDocument/2006/relationships/font" Target="fonts/AsapSemiBold-regular.fntdata"/><Relationship Id="rId35" Type="http://schemas.openxmlformats.org/officeDocument/2006/relationships/slide" Target="slides/slide28.xml"/><Relationship Id="rId79" Type="http://schemas.openxmlformats.org/officeDocument/2006/relationships/font" Target="fonts/AsapSemiBold-boldItalic.fntdata"/><Relationship Id="rId34" Type="http://schemas.openxmlformats.org/officeDocument/2006/relationships/slide" Target="slides/slide27.xml"/><Relationship Id="rId78" Type="http://schemas.openxmlformats.org/officeDocument/2006/relationships/font" Target="fonts/AsapSemiBold-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15T14:39:59.241">
    <p:pos x="2013" y="1800"/>
    <p:text>neu</p:text>
  </p:cm>
  <p:cm authorId="0" idx="2" dt="2025-05-15T14:39:59.241">
    <p:pos x="2013" y="1800"/>
    <p:text>done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5-15T13:26:27.827">
    <p:pos x="3108" y="1467"/>
    <p:text>neu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5-15T13:29:23.861">
    <p:pos x="267" y="1972"/>
    <p:text>neu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5-15T13:30:33.995">
    <p:pos x="3108" y="1950"/>
    <p:text>neu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05-15T13:39:27.382">
    <p:pos x="1448" y="1325"/>
    <p:text>neu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05-15T13:41:30.033">
    <p:pos x="1448" y="1325"/>
    <p:text>neu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05-15T13:41:40.570">
    <p:pos x="1448" y="1325"/>
    <p:text>neu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05-15T13:42:09.446">
    <p:pos x="1448" y="1325"/>
    <p:text>neu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2682a99a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2682a99a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cd23f281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cd23f281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27036b4f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27036b4f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cd23f281e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cd23f281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cd23f281e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cd23f281e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cd23f281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cd23f281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cd23f281e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cd23f281e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cd23f281e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cd23f281e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cd23f281e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cd23f281e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cd23f281e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cd23f281e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cd23f281e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cd23f281e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427036b4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3427036b4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cd23f281e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cd23f281e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cd23f281e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cd23f281e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cd23f281e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cd23f281e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cd23f281e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cd23f281e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cd23f281e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cd23f281e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cd23f281e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cd23f281e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cd23f281e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cd23f281e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e6d9449a7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e6d9449a7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cd23f281e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cd23f281e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cd23f281e_1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4cd23f281e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d86766c010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2d86766c010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cd23f281e_1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4cd23f281e_1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4cd23f281e_1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4cd23f281e_1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cd23f281e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4cd23f281e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cd23f281e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4cd23f281e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cd23f281e_1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cd23f281e_1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4cd23f281e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4cd23f281e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e6d9449a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e6d9449a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4cd23f281e_1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4cd23f281e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4e6d9449a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4e6d9449a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4e6d9449a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4e6d9449a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4cd23f28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4cd23f28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4e6d9449a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4e6d9449a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e6d9449a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4e6d9449a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4e6d9449a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4e6d9449a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4e6d9449a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4e6d9449a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4e6d9449a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4e6d9449a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4e6d9449a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4e6d9449a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4e6d9449a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4e6d9449a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4e6d9449a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4e6d9449a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4e6d9449a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4e6d9449a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4e6d9449a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4e6d9449a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cd23f281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cd23f28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4e6d9449a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4e6d9449a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4e6d9449a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4e6d9449a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4e6d9449a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4e6d9449a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e6d9449a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4e6d9449a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4e6d9449a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4e6d9449a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4e6d9449a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4e6d9449a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4e6d9449a7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4e6d9449a7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4e6d9449a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4e6d9449a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4e6d9449a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4e6d9449a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4e6d9449a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4e6d9449a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cd23f281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cd23f281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51a2be3d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51a2be3d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51a2be3d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51a2be3d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51a2be3d7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51a2be3d7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4e6d9449a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4e6d9449a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4e6d9449a7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4e6d9449a7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cd23f281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cd23f281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085ff01e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085ff01e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cd23f281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cd23f281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NQDkmJcY7nMgD43ctsN3Iuut8YYQ0Kk/view" TargetMode="External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gif"/><Relationship Id="rId4" Type="http://schemas.openxmlformats.org/officeDocument/2006/relationships/image" Target="../media/image2.png"/><Relationship Id="rId5" Type="http://schemas.openxmlformats.org/officeDocument/2006/relationships/image" Target="../media/image6.gif"/><Relationship Id="rId6" Type="http://schemas.openxmlformats.org/officeDocument/2006/relationships/hyperlink" Target="http://drive.google.com/file/d/1ez5ocYndU4g6cJ_VKnRYbeUWzG5DsuIo/view" TargetMode="External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sMMQi5SNStVajHWTp4cbEfiIiqf3X-KI/view" TargetMode="External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Relationship Id="rId4" Type="http://schemas.openxmlformats.org/officeDocument/2006/relationships/image" Target="../media/image2.png"/><Relationship Id="rId5" Type="http://schemas.openxmlformats.org/officeDocument/2006/relationships/image" Target="../media/image6.gif"/><Relationship Id="rId6" Type="http://schemas.openxmlformats.org/officeDocument/2006/relationships/hyperlink" Target="http://drive.google.com/file/d/164lW0lhbZRL-2D5buuECVdt6BxHzN3tP/view" TargetMode="External"/><Relationship Id="rId7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gif"/><Relationship Id="rId4" Type="http://schemas.openxmlformats.org/officeDocument/2006/relationships/image" Target="../media/image2.png"/><Relationship Id="rId5" Type="http://schemas.openxmlformats.org/officeDocument/2006/relationships/image" Target="../media/image6.gif"/><Relationship Id="rId6" Type="http://schemas.openxmlformats.org/officeDocument/2006/relationships/hyperlink" Target="http://drive.google.com/file/d/1uWgkrJ_IefPdMzUCZ0CDxf3vHAxfmj4I/view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1BRuOjf-Ah9gLSDsbL4nm4aOyEDnDYOJ/view" TargetMode="External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FH9QEfeXpTxfvey7KsUpAiKuLc0da5gd/view" TargetMode="External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VNYNq17jVxvWDUkpVthxqGVn7_W3rfde/view" TargetMode="External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2.xml"/><Relationship Id="rId4" Type="http://schemas.openxmlformats.org/officeDocument/2006/relationships/image" Target="../media/image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1tOuhGhjJ_kFD65hk-w4mn9gKB0CpxgY/view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3DhGerGwUt60L45XNCRJWgqWoqvcBbgs/view" TargetMode="External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gif"/><Relationship Id="rId4" Type="http://schemas.openxmlformats.org/officeDocument/2006/relationships/image" Target="../media/image16.png"/><Relationship Id="rId5" Type="http://schemas.openxmlformats.org/officeDocument/2006/relationships/hyperlink" Target="http://drive.google.com/file/d/113FpQIUCdoCQEQ0N9x9IIk_xe4O_kRSK/view" TargetMode="External"/><Relationship Id="rId6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gif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3.xml"/><Relationship Id="rId4" Type="http://schemas.openxmlformats.org/officeDocument/2006/relationships/image" Target="../media/image9.gif"/><Relationship Id="rId5" Type="http://schemas.openxmlformats.org/officeDocument/2006/relationships/image" Target="../media/image12.png"/><Relationship Id="rId6" Type="http://schemas.openxmlformats.org/officeDocument/2006/relationships/hyperlink" Target="http://drive.google.com/file/d/15XWaPj_TuK1MN1-uG6nNAHnqUdm3bMyc/view" TargetMode="External"/><Relationship Id="rId7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gif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Relationship Id="rId4" Type="http://schemas.openxmlformats.org/officeDocument/2006/relationships/image" Target="../media/image2.png"/><Relationship Id="rId5" Type="http://schemas.openxmlformats.org/officeDocument/2006/relationships/image" Target="../media/image6.gif"/><Relationship Id="rId6" Type="http://schemas.openxmlformats.org/officeDocument/2006/relationships/hyperlink" Target="http://drive.google.com/file/d/1Dm0hza8-zf2XF1TUPOXOX6DeMGnkQHP4/view" TargetMode="External"/><Relationship Id="rId7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gif"/><Relationship Id="rId4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gif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jO-VEoIeE6VRbPrDv-q6SbHjeSIymeN3/view" TargetMode="External"/><Relationship Id="rId5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4.xml"/><Relationship Id="rId4" Type="http://schemas.openxmlformats.org/officeDocument/2006/relationships/image" Target="../media/image9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MCb_6PbL5O2RF3eZE4ZlWwApoiz_PFzq/view" TargetMode="External"/><Relationship Id="rId5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Lyz9nVSxUBu41OBp5FMSWWHcToPBqFhr/view" TargetMode="External"/><Relationship Id="rId5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gif"/><Relationship Id="rId4" Type="http://schemas.openxmlformats.org/officeDocument/2006/relationships/hyperlink" Target="http://drive.google.com/file/d/15YKLsRd7QJEcfR33aw-B0rCF6Laboypa/view" TargetMode="External"/><Relationship Id="rId5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gif"/><Relationship Id="rId4" Type="http://schemas.openxmlformats.org/officeDocument/2006/relationships/image" Target="../media/image2.png"/><Relationship Id="rId5" Type="http://schemas.openxmlformats.org/officeDocument/2006/relationships/image" Target="../media/image6.gif"/><Relationship Id="rId6" Type="http://schemas.openxmlformats.org/officeDocument/2006/relationships/hyperlink" Target="http://drive.google.com/file/d/1QYkDcFI0trcJCCuZ8jhCF2WbCxFDhMEM/view" TargetMode="External"/><Relationship Id="rId7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comments" Target="../comments/comment5.xml"/><Relationship Id="rId4" Type="http://schemas.openxmlformats.org/officeDocument/2006/relationships/hyperlink" Target="http://drive.google.com/file/d/1ahcYPhBzQc4EhHoun_3b3isyjoKtA4XD/view" TargetMode="External"/><Relationship Id="rId5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comments" Target="../comments/comment6.xml"/><Relationship Id="rId4" Type="http://schemas.openxmlformats.org/officeDocument/2006/relationships/hyperlink" Target="http://drive.google.com/file/d/1PWqqMI0NVNuQGF8MOjoeKyi-V3FCY7KG/view" TargetMode="External"/><Relationship Id="rId5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comments" Target="../comments/comment7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comments" Target="../comments/comment8.xml"/><Relationship Id="rId4" Type="http://schemas.openxmlformats.org/officeDocument/2006/relationships/hyperlink" Target="http://drive.google.com/file/d/1NuUo68wilIGcW6T4oG1ZcjO6BfmrcelG/view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tLpWk9jGRuudqkMGjjzUIVX-LBuVDrwc/view" TargetMode="External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gif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.gif"/><Relationship Id="rId4" Type="http://schemas.openxmlformats.org/officeDocument/2006/relationships/hyperlink" Target="https://creativecommons.org/publicdomain/zero/1.0/deed.de" TargetMode="External"/><Relationship Id="rId5" Type="http://schemas.openxmlformats.org/officeDocument/2006/relationships/hyperlink" Target="https://freesound.org/people/soneproject/sounds/244356/" TargetMode="External"/><Relationship Id="rId6" Type="http://schemas.openxmlformats.org/officeDocument/2006/relationships/hyperlink" Target="https://creativecommons.org/publicdomain/zero/1.0/deed.de" TargetMode="External"/><Relationship Id="rId7" Type="http://schemas.openxmlformats.org/officeDocument/2006/relationships/hyperlink" Target="https://freesound.org/people/smokinghotdog/sounds/584244/" TargetMode="External"/><Relationship Id="rId8" Type="http://schemas.openxmlformats.org/officeDocument/2006/relationships/hyperlink" Target="https://creativecommons.org/publicdomain/zero/1.0/deed.de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gif"/><Relationship Id="rId4" Type="http://schemas.openxmlformats.org/officeDocument/2006/relationships/hyperlink" Target="https://www.svgrepo.com/" TargetMode="External"/><Relationship Id="rId5" Type="http://schemas.openxmlformats.org/officeDocument/2006/relationships/hyperlink" Target="https://creativecommons.org/publicdomain/zero/1.0/deed.de" TargetMode="External"/><Relationship Id="rId6" Type="http://schemas.openxmlformats.org/officeDocument/2006/relationships/hyperlink" Target="https://www.svgrepo.com/" TargetMode="External"/><Relationship Id="rId7" Type="http://schemas.openxmlformats.org/officeDocument/2006/relationships/hyperlink" Target="https://www.svgrepo.com/svg/217250/robot" TargetMode="External"/><Relationship Id="rId8" Type="http://schemas.openxmlformats.org/officeDocument/2006/relationships/hyperlink" Target="https://www.svgrepo.com/svg/217210/alien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6.gif"/><Relationship Id="rId6" Type="http://schemas.openxmlformats.org/officeDocument/2006/relationships/hyperlink" Target="http://drive.google.com/file/d/1wI1y1Gp9lV1vufESKsVvcnc_Z1GnmbR9/view" TargetMode="External"/><Relationship Id="rId7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zmnnqsOxhJL1lmgQ6IufCwWOicx8GjEc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Relationship Id="rId4" Type="http://schemas.openxmlformats.org/officeDocument/2006/relationships/image" Target="../media/image2.png"/><Relationship Id="rId5" Type="http://schemas.openxmlformats.org/officeDocument/2006/relationships/image" Target="../media/image6.gif"/><Relationship Id="rId6" Type="http://schemas.openxmlformats.org/officeDocument/2006/relationships/hyperlink" Target="http://drive.google.com/file/d/1eVRwO_NtFuXnN-XttUusUAdvBP3foK1y/view" TargetMode="External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KcqdhHYWVM78en3aHU9g-4RmtRC133RT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NLQ-Intro-1-V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566775" y="1256175"/>
            <a:ext cx="2073300" cy="49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</a:t>
            </a:r>
            <a:endParaRPr i="1" sz="2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 flipH="1">
            <a:off x="-955150" y="1113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9" name="Google Shape;139;p18"/>
          <p:cNvSpPr txBox="1"/>
          <p:nvPr>
            <p:ph idx="4294967295" type="title"/>
          </p:nvPr>
        </p:nvSpPr>
        <p:spPr>
          <a:xfrm>
            <a:off x="424400" y="151725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Einführung – KI und Urheberrecht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651050" y="1256175"/>
            <a:ext cx="2118000" cy="4998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Urheberrecht</a:t>
            </a:r>
            <a:endParaRPr i="1" sz="23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3126850" y="1256175"/>
            <a:ext cx="3079800" cy="2267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3149600" y="1298525"/>
            <a:ext cx="299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Chancen und Risiken </a:t>
            </a:r>
            <a:b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des KI-Einsatzes: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3196050" y="2858125"/>
            <a:ext cx="275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f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ehlendes Wissen über Urheberrecht birgt Risiken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221160" y="2302825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66775" y="3662475"/>
            <a:ext cx="8202300" cy="1304700"/>
          </a:xfrm>
          <a:prstGeom prst="rect">
            <a:avLst/>
          </a:prstGeom>
          <a:solidFill>
            <a:srgbClr val="A51B2A">
              <a:alpha val="1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221160" y="3314700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747225" y="3732500"/>
            <a:ext cx="299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Wichtige offene Fragen: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747225" y="4096225"/>
            <a:ext cx="2433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Darf geschütztes Material für KI-Training verwendet werden?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3274692" y="4096225"/>
            <a:ext cx="243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Wem gehören KI-generierte Inhalte?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6100015" y="4096225"/>
            <a:ext cx="243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Welche rechtlichen Regeln gelten für KI an Schulen?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193025" y="18835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KI bietet großes Potenzial für den Bildungsbereich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9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158" name="Google Shape;158;p19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9" name="Google Shape;159;p19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0" name="Google Shape;160;p19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161" name="Google Shape;16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9"/>
          <p:cNvSpPr txBox="1"/>
          <p:nvPr>
            <p:ph idx="4294967295" type="title"/>
          </p:nvPr>
        </p:nvSpPr>
        <p:spPr>
          <a:xfrm>
            <a:off x="1195500" y="1402025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Welche Aspekte gehören zum Thema?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64" name="Google Shape;164;p19" title="2025 NLQ KI-Kurs-M1.1-6_C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0225" y="107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0"/>
          <p:cNvGrpSpPr/>
          <p:nvPr/>
        </p:nvGrpSpPr>
        <p:grpSpPr>
          <a:xfrm>
            <a:off x="555400" y="2883925"/>
            <a:ext cx="8213700" cy="2097600"/>
            <a:chOff x="555400" y="2883925"/>
            <a:chExt cx="8213700" cy="2097600"/>
          </a:xfrm>
        </p:grpSpPr>
        <p:sp>
          <p:nvSpPr>
            <p:cNvPr id="170" name="Google Shape;170;p20"/>
            <p:cNvSpPr/>
            <p:nvPr/>
          </p:nvSpPr>
          <p:spPr>
            <a:xfrm>
              <a:off x="555400" y="2883925"/>
              <a:ext cx="8213700" cy="2097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"/>
            <p:cNvSpPr txBox="1"/>
            <p:nvPr/>
          </p:nvSpPr>
          <p:spPr>
            <a:xfrm>
              <a:off x="918625" y="3559400"/>
              <a:ext cx="2991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20202"/>
                  </a:solidFill>
                  <a:latin typeface="Asap"/>
                  <a:ea typeface="Asap"/>
                  <a:cs typeface="Asap"/>
                  <a:sym typeface="Asap"/>
                </a:rPr>
                <a:t>Daraus folgende konkrete Fragen:</a:t>
              </a:r>
              <a:endParaRPr b="1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172" name="Google Shape;172;p20"/>
          <p:cNvGrpSpPr/>
          <p:nvPr/>
        </p:nvGrpSpPr>
        <p:grpSpPr>
          <a:xfrm>
            <a:off x="549525" y="2289150"/>
            <a:ext cx="8236800" cy="1163700"/>
            <a:chOff x="549525" y="2289150"/>
            <a:chExt cx="8236800" cy="1163700"/>
          </a:xfrm>
        </p:grpSpPr>
        <p:sp>
          <p:nvSpPr>
            <p:cNvPr id="173" name="Google Shape;173;p20"/>
            <p:cNvSpPr/>
            <p:nvPr/>
          </p:nvSpPr>
          <p:spPr>
            <a:xfrm>
              <a:off x="549525" y="2289150"/>
              <a:ext cx="8236800" cy="1163700"/>
            </a:xfrm>
            <a:prstGeom prst="roundRect">
              <a:avLst>
                <a:gd fmla="val 0" name="adj"/>
              </a:avLst>
            </a:prstGeom>
            <a:solidFill>
              <a:srgbClr val="E9D1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0"/>
            <p:cNvSpPr txBox="1"/>
            <p:nvPr/>
          </p:nvSpPr>
          <p:spPr>
            <a:xfrm>
              <a:off x="1730175" y="2394975"/>
              <a:ext cx="40836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20202"/>
                  </a:solidFill>
                  <a:latin typeface="Asap SemiBold"/>
                  <a:ea typeface="Asap SemiBold"/>
                  <a:cs typeface="Asap SemiBold"/>
                  <a:sym typeface="Asap SemiBold"/>
                </a:rPr>
                <a:t>KI und Urheberrecht – Zentrale Frage:</a:t>
              </a:r>
              <a:endParaRPr sz="1600">
                <a:solidFill>
                  <a:srgbClr val="020202"/>
                </a:solidFill>
                <a:latin typeface="Asap SemiBold"/>
                <a:ea typeface="Asap SemiBold"/>
                <a:cs typeface="Asap SemiBold"/>
                <a:sym typeface="Asap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20202"/>
                </a:solidFill>
                <a:latin typeface="Asap SemiBold"/>
                <a:ea typeface="Asap SemiBold"/>
                <a:cs typeface="Asap SemiBold"/>
                <a:sym typeface="Asap SemiBold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869125" y="2507250"/>
              <a:ext cx="727500" cy="727500"/>
            </a:xfrm>
            <a:prstGeom prst="ellipse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0"/>
            <p:cNvSpPr txBox="1"/>
            <p:nvPr/>
          </p:nvSpPr>
          <p:spPr>
            <a:xfrm>
              <a:off x="918625" y="2597775"/>
              <a:ext cx="628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2300">
                  <a:solidFill>
                    <a:schemeClr val="accent5"/>
                  </a:solidFill>
                  <a:latin typeface="Asap"/>
                  <a:ea typeface="Asap"/>
                  <a:cs typeface="Asap"/>
                  <a:sym typeface="Asap"/>
                </a:rPr>
                <a:t>?</a:t>
              </a:r>
              <a:endParaRPr b="1" i="1" sz="23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177" name="Google Shape;177;p20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8" name="Google Shape;178;p20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Welche Aspekte gehören zum Thema?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566775" y="924600"/>
            <a:ext cx="2073300" cy="49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</a:t>
            </a:r>
            <a:endParaRPr i="1" sz="2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6651050" y="924600"/>
            <a:ext cx="2118000" cy="4998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Urheberrecht</a:t>
            </a:r>
            <a:endParaRPr i="1" sz="23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06177">
            <a:off x="5460711" y="1080476"/>
            <a:ext cx="1293597" cy="129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62">
            <a:off x="2393024" y="1107647"/>
            <a:ext cx="1293599" cy="129364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1730175" y="2669200"/>
            <a:ext cx="616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20202"/>
                </a:solidFill>
                <a:latin typeface="Asap SemiBold"/>
                <a:ea typeface="Asap SemiBold"/>
                <a:cs typeface="Asap SemiBold"/>
                <a:sym typeface="Asap SemiBold"/>
              </a:rPr>
              <a:t>Was müssen wir bei der Verwendung eigener oder fremder Werke im Umgang mit KI-Systemen aus rechtlicher Perspektive beachten</a:t>
            </a:r>
            <a:r>
              <a:rPr i="1" lang="en">
                <a:solidFill>
                  <a:srgbClr val="020202"/>
                </a:solidFill>
                <a:latin typeface="Asap SemiBold"/>
                <a:ea typeface="Asap SemiBold"/>
                <a:cs typeface="Asap SemiBold"/>
                <a:sym typeface="Asap SemiBold"/>
              </a:rPr>
              <a:t>?</a:t>
            </a:r>
            <a:endParaRPr i="1" sz="1600">
              <a:solidFill>
                <a:srgbClr val="020202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999625" y="3978375"/>
            <a:ext cx="243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Sind geschützte Werke als Trainingsdaten erlaubt?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3527092" y="3978375"/>
            <a:ext cx="243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Welches Material darf als Prompt genutzt werden?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6352415" y="3978375"/>
            <a:ext cx="243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Wer besitzt Rechte an KI-generierten Inhalten?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833375" y="3651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1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3" name="Google Shape;193;p21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Welche Aspekte gehören zum Thema?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765850" y="1928325"/>
            <a:ext cx="3803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Trainingsdaten 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Eingaben durch Nutzende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</p:txBody>
      </p:sp>
      <p:grpSp>
        <p:nvGrpSpPr>
          <p:cNvPr id="195" name="Google Shape;195;p21"/>
          <p:cNvGrpSpPr/>
          <p:nvPr/>
        </p:nvGrpSpPr>
        <p:grpSpPr>
          <a:xfrm>
            <a:off x="3766950" y="910275"/>
            <a:ext cx="1610100" cy="4270950"/>
            <a:chOff x="3766950" y="910275"/>
            <a:chExt cx="1610100" cy="4270950"/>
          </a:xfrm>
        </p:grpSpPr>
        <p:cxnSp>
          <p:nvCxnSpPr>
            <p:cNvPr id="196" name="Google Shape;196;p21"/>
            <p:cNvCxnSpPr>
              <a:stCxn id="197" idx="2"/>
            </p:cNvCxnSpPr>
            <p:nvPr/>
          </p:nvCxnSpPr>
          <p:spPr>
            <a:xfrm>
              <a:off x="4572000" y="1714425"/>
              <a:ext cx="0" cy="3466800"/>
            </a:xfrm>
            <a:prstGeom prst="straightConnector1">
              <a:avLst/>
            </a:prstGeom>
            <a:noFill/>
            <a:ln cap="flat" cmpd="sng" w="38100">
              <a:solidFill>
                <a:srgbClr val="A51B2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21"/>
            <p:cNvSpPr txBox="1"/>
            <p:nvPr/>
          </p:nvSpPr>
          <p:spPr>
            <a:xfrm>
              <a:off x="3766950" y="910275"/>
              <a:ext cx="1610100" cy="913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generative KI (maschinelles </a:t>
              </a:r>
              <a:br>
                <a:rPr b="1" i="1" lang="en" sz="1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</a:br>
              <a:r>
                <a:rPr b="1" i="1" lang="en" sz="1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Lernen)</a:t>
              </a:r>
              <a:endParaRPr b="1" i="1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99" name="Google Shape;199;p21"/>
          <p:cNvSpPr txBox="1"/>
          <p:nvPr/>
        </p:nvSpPr>
        <p:spPr>
          <a:xfrm>
            <a:off x="618750" y="1109225"/>
            <a:ext cx="299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Input: 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Was geht in die KI hinein?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53338">
            <a:off x="2893262" y="9558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 title="2025 NLQ KI-Kurs-M1.1-6_C1a-e_merged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7200" y="18582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2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7" name="Google Shape;207;p22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Welche Aspekte gehören zum Thema?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809200" y="22081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Trainingsdaten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generativer KI-Systeme: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809200" y="2885275"/>
            <a:ext cx="3513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werden mit großen Datenmengen trainiert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o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ft enthalten: urheberrechtlich geschützte Werke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17145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kann urheberrechtlich </a:t>
            </a:r>
            <a:br>
              <a:rPr lang="en" sz="16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kritisch sein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18750" y="1109213"/>
            <a:ext cx="299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Input: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Was geht in die KI hinein?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281575" y="22633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22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2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17325">
            <a:off x="2982262" y="1808699"/>
            <a:ext cx="701676" cy="7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23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0" name="Google Shape;220;p23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Welche Aspekte gehören zum Thema?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809200" y="22081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Eingaben durch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Nutzende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809200" y="2885275"/>
            <a:ext cx="35136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Nutzende geben Prompts, </a:t>
            </a:r>
            <a:br>
              <a:rPr lang="en" sz="16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eigene Texte oder Bilder ein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17145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urheberrechtlich meist unkritisch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17145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281575" y="22633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23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3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17325">
            <a:off x="2824987" y="1854124"/>
            <a:ext cx="701676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/>
        </p:nvSpPr>
        <p:spPr>
          <a:xfrm>
            <a:off x="618750" y="1109213"/>
            <a:ext cx="299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Input: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Was geht in die KI hinein?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4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3" name="Google Shape;233;p24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Welche Aspekte gehören zum Thema?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809200" y="22081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Fremdmaterialien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 Prompts: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809200" y="2885275"/>
            <a:ext cx="35136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k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lassisch geschützte Werke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17145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urheberrechtlich kritisch und meist nicht zulässig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o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ffen lizenzierte/gemeinfreie Werke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17145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zulässig mit Bedingungen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17145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281575" y="22633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24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4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17325">
            <a:off x="2824987" y="1854124"/>
            <a:ext cx="701676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618750" y="1109213"/>
            <a:ext cx="299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Input: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Was geht in die KI hinein?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/>
        </p:nvSpPr>
        <p:spPr>
          <a:xfrm>
            <a:off x="618750" y="1109213"/>
            <a:ext cx="299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Input: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Was geht in die KI hinein?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46" name="Google Shape;246;p25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7" name="Google Shape;247;p25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Welche Aspekte gehören zum Thema?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809200" y="38473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Fremdmaterialien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 Prompts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281575" y="3930250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809200" y="3026938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Eingaben durch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Nutzende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81575" y="3096000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809200" y="2206525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Trainingsdaten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generativer KI-Systeme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281575" y="2261750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25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5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5612225" y="1109225"/>
            <a:ext cx="3143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Was kommt aus der KI heraus?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Was darf man damit machen?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5837225" y="2261750"/>
            <a:ext cx="29187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Können KI-generierte Inhalte selbst urheberrechtlich geschützt sein?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Darf man die Inhalte frei nutzen, veröffentlichen, bearbeiten?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Enthalten sie erkennbare fremde Werkteile?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571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63">
            <a:off x="2908962" y="971998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63">
            <a:off x="5377062" y="971998"/>
            <a:ext cx="701675" cy="7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6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266" name="Google Shape;266;p26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" name="Google Shape;267;p26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8" name="Google Shape;268;p26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269" name="Google Shape;26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26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49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72" name="Google Shape;272;p26" title="2025 NLQ KI-Kurs-M1.1-6_D0-1a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4200" y="2175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27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78" name="Google Shape;278;p27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Trainingsdaten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generativer KI-Systeme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81575" y="2943400"/>
            <a:ext cx="351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KI wird mit riesigen Daten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m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engen trainiert (z. B. Texte, Bilder, Videos)</a:t>
            </a:r>
            <a:endParaRPr b="1" sz="16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83" name="Google Shape;283;p27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7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 txBox="1"/>
          <p:nvPr/>
        </p:nvSpPr>
        <p:spPr>
          <a:xfrm>
            <a:off x="281575" y="2171525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Was passiert beim KI-Training?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281575" y="24248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Text und Data Mining (TDM)</a:t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281575" y="3528825"/>
            <a:ext cx="34854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Ziel: Muster und Stile erkennen und imitieren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e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nthaltene Fremdinhalte oft urheberrechtlich geschützt</a:t>
            </a:r>
            <a:endParaRPr b="1"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/>
        </p:nvSpPr>
        <p:spPr>
          <a:xfrm>
            <a:off x="1354725" y="1217800"/>
            <a:ext cx="68184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und Urheberrecht in Schule und Schulverwaltung</a:t>
            </a:r>
            <a:br>
              <a:rPr b="1" lang="en" sz="27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</a:br>
            <a:endParaRPr b="1" sz="19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2" name="Google Shape;32;p10"/>
          <p:cNvGrpSpPr/>
          <p:nvPr/>
        </p:nvGrpSpPr>
        <p:grpSpPr>
          <a:xfrm>
            <a:off x="3401552" y="2169054"/>
            <a:ext cx="3230424" cy="2974451"/>
            <a:chOff x="1648713" y="2169050"/>
            <a:chExt cx="3230424" cy="2974451"/>
          </a:xfrm>
        </p:grpSpPr>
        <p:pic>
          <p:nvPicPr>
            <p:cNvPr id="33" name="Google Shape;33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10"/>
          <p:cNvSpPr txBox="1"/>
          <p:nvPr/>
        </p:nvSpPr>
        <p:spPr>
          <a:xfrm>
            <a:off x="3676650" y="1139875"/>
            <a:ext cx="1790700" cy="3774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Einführung</a:t>
            </a:r>
            <a:endParaRPr b="1" sz="1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6" name="Google Shape;36;p10" title="2025 NLQ KI-Kurs-M1.1-6_0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2150" y="2887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28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96" name="Google Shape;296;p28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Training der generativen KI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mit fremden Inhalten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281575" y="2552475"/>
            <a:ext cx="351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Training = Vervielfältigung → rechtlich relevant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01" name="Google Shape;301;p28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8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 txBox="1"/>
          <p:nvPr/>
        </p:nvSpPr>
        <p:spPr>
          <a:xfrm>
            <a:off x="281575" y="2171525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Urheberrechtliches Spannungsfeld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07" name="Google Shape;307;p28" title="2025 NLQ KI-Kurs-M1.1-6_D0-1b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1575" y="9043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 txBox="1"/>
          <p:nvPr/>
        </p:nvSpPr>
        <p:spPr>
          <a:xfrm>
            <a:off x="281575" y="3123750"/>
            <a:ext cx="32538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Entwickler: vergleichbar mit menschlichem Lernen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Kritiker: kommerzielle Nutzung ohne Zustimmung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Google Shape;313;p29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14" name="Google Shape;314;p29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Training der generativen KI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mit fremden Inhalten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281575" y="2552475"/>
            <a:ext cx="35136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§44b UrhG: TDM für kommerzielle Zwecke mit Opt-out-Recht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§60d UrhG: Nutzung für gemeinnützige Forschung erlaubt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19" name="Google Shape;319;p29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9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281575" y="2171525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Rechtlicher Rahmen in Deutschland (UrhG)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25" name="Google Shape;325;p29" title="2025 NLQ KI-Kurs-M1.1-6_D1c_V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3975" y="1280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30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1" name="Google Shape;331;p30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Training der generativen KI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mit fremden Inhalten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4" name="Google Shape;334;p30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281575" y="2552475"/>
            <a:ext cx="3513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Schulen/Verwaltungen nutzen meist nur bestehende KI-Systeme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Risiko liegt eher bei Herstellern (z. B. OpenAI, mistral.ai)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t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rotzdem: Sensibilität im Umgang mit KI wichtig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36" name="Google Shape;336;p30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0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 txBox="1"/>
          <p:nvPr/>
        </p:nvSpPr>
        <p:spPr>
          <a:xfrm>
            <a:off x="281575" y="2171525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Wer trägt das Risiko?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31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47" name="Google Shape;347;p31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Training der generativen KI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mit fremden Inhalten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281575" y="2552475"/>
            <a:ext cx="35136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gilt z. B. für eigene Chatbots oder Trainings mit Lehrmaterial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Prüfung notwendig: Sind verwendete Materialien rechtlich verwendbar?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52" name="Google Shape;352;p31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1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1"/>
          <p:cNvSpPr txBox="1"/>
          <p:nvPr/>
        </p:nvSpPr>
        <p:spPr>
          <a:xfrm>
            <a:off x="281575" y="2171525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Eigene KI-Systeme entwickeln?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32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63" name="Google Shape;363;p32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Training der generativen KI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mit fremden Inhalten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281575" y="2552475"/>
            <a:ext cx="35136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Transparenzpflicht für Trainingsdaten bei generativer KI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Anbieter müssen Offenlegung der Daten und Verfahren gewährleisten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H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ilft Schulen/Verwaltungen, rechtssichere Tools zu identifizieren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68" name="Google Shape;368;p32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2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281575" y="2171525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EU AI Act (2024)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33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79" name="Google Shape;379;p33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0" name="Google Shape;380;p33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Eingaben durch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Nutzer*innen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281575" y="2552475"/>
            <a:ext cx="35136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Eingabe eigener Texte, Bilder, Prompts 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urheberrechtlich unbedenklich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KI fungiert als Werkzeug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a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nderes Thema aber wichtig: keine personenbezogenen Daten verwenden (</a:t>
            </a: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Datenschutz!)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384" name="Google Shape;384;p33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33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 txBox="1"/>
          <p:nvPr/>
        </p:nvSpPr>
        <p:spPr>
          <a:xfrm>
            <a:off x="281575" y="2171525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Eigene Inhalte in KI-Systemen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90" name="Google Shape;390;p33" title="2025 NLQ KI-Kurs-M1.1-6_D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4475" y="1652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34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6" name="Google Shape;396;p34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Eingaben durch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Nutzer*innen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p34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34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03" name="Google Shape;4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4"/>
          <p:cNvSpPr txBox="1"/>
          <p:nvPr/>
        </p:nvSpPr>
        <p:spPr>
          <a:xfrm>
            <a:off x="4935475" y="2389575"/>
            <a:ext cx="35136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n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ur menschliche Schöpfungen geschützt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reiner KI-Output </a:t>
            </a: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nicht geschützt, kein Urheber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Ergebnis ist nicht geschützt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4935475" y="2008625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Ist KI-Output urheberrechtlich geschützt?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35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12" name="Google Shape;412;p35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Eingaben durch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Nutzer*innen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35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35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19" name="Google Shape;4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5"/>
          <p:cNvSpPr txBox="1"/>
          <p:nvPr/>
        </p:nvSpPr>
        <p:spPr>
          <a:xfrm>
            <a:off x="4935475" y="1948350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Folgen: Umgang mit KI-Output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4935475" y="2329300"/>
            <a:ext cx="41754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KI-Inhalte dürfen grundsätzlich frei verwendet/verändert werden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Auch andere dürfen dieselben Inhalte nutzen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Achtung: Plattform-AGBs können Nutzungsrechte regeln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Ein Blick in die AGBs lohnt sich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b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ei Veröffentlichung (z. B. Schulhomepage) </a:t>
            </a: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Bedingungen prüfen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Google Shape;427;p36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28" name="Google Shape;428;p36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Eingaben durch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Nutzer*innen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1" name="Google Shape;431;p36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36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36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35" name="Google Shape;4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6"/>
          <p:cNvSpPr txBox="1"/>
          <p:nvPr/>
        </p:nvSpPr>
        <p:spPr>
          <a:xfrm>
            <a:off x="4935475" y="1948350"/>
            <a:ext cx="417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Vorsicht bei Reproduktion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geschützter Werke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4935475" y="2571900"/>
            <a:ext cx="41754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Seltene Fälle: KI gibt bekannte Texte nahezu identisch wieder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Urheberrechtsverletzung möglich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Normalfall: unproblematisch bei eigenständigem Prompt ohne Vorlage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86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Kontrolle ist besser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37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44" name="Google Shape;444;p37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Fremdmaterialien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 Prompts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7" name="Google Shape;447;p37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281575" y="1993450"/>
            <a:ext cx="35136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problematisch: Fremdmaterial in KI-Systeme einspeisen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Thema betrifft nicht nur KI-Training (</a:t>
            </a:r>
            <a:r>
              <a:rPr lang="en" sz="1600">
                <a:solidFill>
                  <a:srgbClr val="A51B2A"/>
                </a:solidFill>
                <a:latin typeface="Asap Medium"/>
                <a:ea typeface="Asap Medium"/>
                <a:cs typeface="Asap Medium"/>
                <a:sym typeface="Asap Medium"/>
              </a:rPr>
              <a:t>siehe I1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), sondern auch Prompting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449" name="Google Shape;449;p37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7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51" name="Google Shape;451;p37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52" name="Google Shape;4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7" title="2025 NLQ KI-Kurs-M1.1-6_D2B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4300" y="13343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11"/>
          <p:cNvCxnSpPr/>
          <p:nvPr/>
        </p:nvCxnSpPr>
        <p:spPr>
          <a:xfrm flipH="1">
            <a:off x="-955150" y="1113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2" name="Google Shape;42;p11"/>
          <p:cNvSpPr txBox="1"/>
          <p:nvPr/>
        </p:nvSpPr>
        <p:spPr>
          <a:xfrm>
            <a:off x="1775888" y="1969425"/>
            <a:ext cx="2700300" cy="7275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</a:t>
            </a:r>
            <a:endParaRPr i="1" sz="2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" name="Google Shape;43;p11"/>
          <p:cNvSpPr txBox="1"/>
          <p:nvPr>
            <p:ph idx="4294967295" type="title"/>
          </p:nvPr>
        </p:nvSpPr>
        <p:spPr>
          <a:xfrm>
            <a:off x="424400" y="151725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Einführung – KI und Urheberrecht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" name="Google Shape;44;p11"/>
          <p:cNvSpPr txBox="1"/>
          <p:nvPr/>
        </p:nvSpPr>
        <p:spPr>
          <a:xfrm>
            <a:off x="4667813" y="1969425"/>
            <a:ext cx="2700300" cy="7275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Urheberrecht</a:t>
            </a:r>
            <a:endParaRPr i="1" sz="23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5" name="Google Shape;45;p11"/>
          <p:cNvGrpSpPr/>
          <p:nvPr/>
        </p:nvGrpSpPr>
        <p:grpSpPr>
          <a:xfrm>
            <a:off x="530500" y="3549375"/>
            <a:ext cx="8166300" cy="1251000"/>
            <a:chOff x="530500" y="3549375"/>
            <a:chExt cx="8166300" cy="1251000"/>
          </a:xfrm>
        </p:grpSpPr>
        <p:sp>
          <p:nvSpPr>
            <p:cNvPr id="46" name="Google Shape;46;p11"/>
            <p:cNvSpPr/>
            <p:nvPr/>
          </p:nvSpPr>
          <p:spPr>
            <a:xfrm>
              <a:off x="530500" y="3549375"/>
              <a:ext cx="8166300" cy="1251000"/>
            </a:xfrm>
            <a:prstGeom prst="rect">
              <a:avLst/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1"/>
            <p:cNvSpPr/>
            <p:nvPr/>
          </p:nvSpPr>
          <p:spPr>
            <a:xfrm>
              <a:off x="702675" y="3714750"/>
              <a:ext cx="343500" cy="343500"/>
            </a:xfrm>
            <a:prstGeom prst="ellipse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1"/>
            <p:cNvSpPr txBox="1"/>
            <p:nvPr/>
          </p:nvSpPr>
          <p:spPr>
            <a:xfrm>
              <a:off x="738225" y="3632550"/>
              <a:ext cx="272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!</a:t>
              </a:r>
              <a:endParaRPr b="1" sz="2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1"/>
            <p:cNvSpPr txBox="1"/>
            <p:nvPr/>
          </p:nvSpPr>
          <p:spPr>
            <a:xfrm>
              <a:off x="1088575" y="3666975"/>
              <a:ext cx="656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800">
                  <a:solidFill>
                    <a:srgbClr val="A51B2A"/>
                  </a:solidFill>
                  <a:latin typeface="Asap"/>
                  <a:ea typeface="Asap"/>
                  <a:cs typeface="Asap"/>
                  <a:sym typeface="Asap"/>
                </a:rPr>
                <a:t>Hinweis:</a:t>
              </a:r>
              <a:r>
                <a:rPr i="1" lang="en" sz="1800">
                  <a:latin typeface="Asap SemiBold"/>
                  <a:ea typeface="Asap SemiBold"/>
                  <a:cs typeface="Asap SemiBold"/>
                  <a:sym typeface="Asap SemiBold"/>
                </a:rPr>
                <a:t> </a:t>
              </a:r>
              <a:endParaRPr i="1" sz="1800">
                <a:solidFill>
                  <a:srgbClr val="191919"/>
                </a:solidFill>
                <a:latin typeface="Asap SemiBold"/>
                <a:ea typeface="Asap SemiBold"/>
                <a:cs typeface="Asap SemiBold"/>
                <a:sym typeface="Asap SemiBold"/>
              </a:endParaRPr>
            </a:p>
          </p:txBody>
        </p:sp>
      </p:grpSp>
      <p:sp>
        <p:nvSpPr>
          <p:cNvPr id="50" name="Google Shape;50;p11"/>
          <p:cNvSpPr txBox="1"/>
          <p:nvPr/>
        </p:nvSpPr>
        <p:spPr>
          <a:xfrm>
            <a:off x="1071550" y="4006100"/>
            <a:ext cx="719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Asap SemiBold"/>
                <a:ea typeface="Asap SemiBold"/>
                <a:cs typeface="Asap SemiBold"/>
                <a:sym typeface="Asap SemiBold"/>
              </a:rPr>
              <a:t>KI kann rechtliche Fragen aufwerfen. </a:t>
            </a:r>
            <a:endParaRPr i="1" sz="1800">
              <a:latin typeface="Asap SemiBold"/>
              <a:ea typeface="Asap SemiBold"/>
              <a:cs typeface="Asap SemiBold"/>
              <a:sym typeface="Asap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Asap SemiBold"/>
                <a:ea typeface="Asap SemiBold"/>
                <a:cs typeface="Asap SemiBold"/>
                <a:sym typeface="Asap SemiBold"/>
              </a:rPr>
              <a:t>Bitte geltende Vorgaben prüfen.</a:t>
            </a:r>
            <a:endParaRPr i="1" sz="1800">
              <a:solidFill>
                <a:srgbClr val="191919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38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60" name="Google Shape;460;p38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Fremdmaterialien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 Prompts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281575" y="1462175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38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38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6" name="Google Shape;466;p38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67" name="Google Shape;4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 txBox="1"/>
          <p:nvPr/>
        </p:nvSpPr>
        <p:spPr>
          <a:xfrm>
            <a:off x="281575" y="2140800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Beispiele: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281575" y="2528550"/>
            <a:ext cx="35136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Schulbuchabsatz in generative KI laden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KI passt Lernniveau an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Fremdtext(e) in generative KI laden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 KI erstellt eine Handreichung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⇒ </a:t>
            </a: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a</a:t>
            </a: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ktives Einspeisen fremder Inhalte in die KI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Google Shape;475;p39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6" name="Google Shape;476;p39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Vorsicht bei klassisch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geschützten Inhalten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281575" y="1462175"/>
            <a:ext cx="5277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I3a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39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39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83" name="Google Shape;4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9"/>
          <p:cNvSpPr txBox="1"/>
          <p:nvPr/>
        </p:nvSpPr>
        <p:spPr>
          <a:xfrm>
            <a:off x="281575" y="2012575"/>
            <a:ext cx="4068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7772" lvl="0" marL="237743" rtl="0" algn="l">
              <a:spcBef>
                <a:spcPts val="5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Hochladen geschützter Werke = Verwertung (Vergleichbar mit Veröffentlichung im Netz)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207772" lvl="0" marL="237743" rtl="0" algn="l">
              <a:spcBef>
                <a:spcPts val="5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ohne Zustimmung des Rechteinhabers bzw. der Rechteinhaberin </a:t>
            </a:r>
            <a:r>
              <a:rPr b="1" lang="en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 Verstoß gegen das Urheberrecht!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207772" lvl="0" marL="237743" rtl="0" algn="l">
              <a:spcBef>
                <a:spcPts val="5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Hochladen geschützter Werke + Verwendung der Inhalte für KI-Training </a:t>
            </a:r>
            <a:r>
              <a:rPr b="1" lang="en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= </a:t>
            </a: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weitreichende Verwertung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207772" lvl="0" marL="237743" rtl="0" algn="l">
              <a:spcBef>
                <a:spcPts val="5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weitreichende Verwertung, wenn Training in AGB vorgesehen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207772" lvl="0" marL="237743" rtl="0" algn="l">
              <a:spcBef>
                <a:spcPts val="5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vor Vertragsabschluss prüfen: ggf. auf Unterzeichnung verzichten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0" name="Google Shape;490;p40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91" name="Google Shape;491;p40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93" name="Google Shape;493;p40"/>
          <p:cNvSpPr txBox="1"/>
          <p:nvPr/>
        </p:nvSpPr>
        <p:spPr>
          <a:xfrm>
            <a:off x="809200" y="1406963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Vorsicht bei klassisch </a:t>
            </a:r>
            <a:b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geschützten Inhalten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94" name="Google Shape;494;p40"/>
          <p:cNvSpPr/>
          <p:nvPr/>
        </p:nvSpPr>
        <p:spPr>
          <a:xfrm>
            <a:off x="281575" y="1462175"/>
            <a:ext cx="5277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I3a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40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40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97" name="Google Shape;497;p40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98" name="Google Shape;4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0"/>
          <p:cNvSpPr txBox="1"/>
          <p:nvPr/>
        </p:nvSpPr>
        <p:spPr>
          <a:xfrm>
            <a:off x="281575" y="2428750"/>
            <a:ext cx="4068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Kauf = keine automatische Erlaubnis für Weiterverarbeitung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Verlage untersagen oft Vervielfältigung oder digitale Nutzung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Hochladen in KI-Systeme kann gegen Nutzungsbedingungen verstoßen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01" name="Google Shape;501;p40"/>
          <p:cNvSpPr txBox="1"/>
          <p:nvPr/>
        </p:nvSpPr>
        <p:spPr>
          <a:xfrm>
            <a:off x="281575" y="2084075"/>
            <a:ext cx="40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latin typeface="Asap"/>
                <a:ea typeface="Asap"/>
                <a:cs typeface="Asap"/>
                <a:sym typeface="Asap"/>
              </a:rPr>
              <a:t>Besondere Vorsicht bei Schulbuchinhalten</a:t>
            </a:r>
            <a:endParaRPr b="1"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6" name="Google Shape;506;p41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07" name="Google Shape;507;p41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09" name="Google Shape;509;p41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41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12" name="Google Shape;5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1"/>
          <p:cNvSpPr txBox="1"/>
          <p:nvPr/>
        </p:nvSpPr>
        <p:spPr>
          <a:xfrm>
            <a:off x="4935475" y="1948350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Output aus Prompts mit fremden Inhalten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5" name="Google Shape;515;p41"/>
          <p:cNvSpPr txBox="1"/>
          <p:nvPr/>
        </p:nvSpPr>
        <p:spPr>
          <a:xfrm>
            <a:off x="4935475" y="2379450"/>
            <a:ext cx="4175400" cy="3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7772" lvl="0" marL="237743" rtl="0" algn="l">
              <a:spcBef>
                <a:spcPts val="5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KI kann geschützte Inhalte im Output teilweise übernehmen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207772" lvl="0" marL="237743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Beispiele: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Arbeitsblatt aus Schulbuch-Inhalt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Infoblatt basierend auf Fachtext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207772" lvl="0" marL="237743" rtl="0" algn="l">
              <a:spcBef>
                <a:spcPts val="5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e</a:t>
            </a: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rkennbare Übernahmen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2286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⇒ </a:t>
            </a: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Urheberrechtsverletzung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-207772" lvl="0" marL="237743" rtl="0" algn="l">
              <a:spcBef>
                <a:spcPts val="500"/>
              </a:spcBef>
              <a:spcAft>
                <a:spcPts val="0"/>
              </a:spcAft>
              <a:buSzPts val="1400"/>
              <a:buFont typeface="Asap Medium"/>
              <a:buChar char="●"/>
            </a:pP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Veröffentlichung solcher Outputs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⇒</a:t>
            </a:r>
            <a:r>
              <a:rPr b="1" lang="en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>
                <a:latin typeface="Asap Medium"/>
                <a:ea typeface="Asap Medium"/>
                <a:cs typeface="Asap Medium"/>
                <a:sym typeface="Asap Medium"/>
              </a:rPr>
              <a:t>unerlaubte Verbreitung/Bearbeitung</a:t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16" name="Google Shape;516;p41"/>
          <p:cNvSpPr txBox="1"/>
          <p:nvPr/>
        </p:nvSpPr>
        <p:spPr>
          <a:xfrm>
            <a:off x="809200" y="1825338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Fremdmaterialien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 Prompts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281575" y="1880550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41" title="2025 NLQ KI-Kurs-M1.1-6_D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6300" y="14626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3" name="Google Shape;523;p42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24" name="Google Shape;524;p42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26" name="Google Shape;526;p42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42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28" name="Google Shape;528;p42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29" name="Google Shape;5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2"/>
          <p:cNvSpPr txBox="1"/>
          <p:nvPr/>
        </p:nvSpPr>
        <p:spPr>
          <a:xfrm>
            <a:off x="4935475" y="1948350"/>
            <a:ext cx="417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A</a:t>
            </a: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uch bei nicht identischem Output: Achtung!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2" name="Google Shape;532;p42"/>
          <p:cNvSpPr txBox="1"/>
          <p:nvPr/>
        </p:nvSpPr>
        <p:spPr>
          <a:xfrm>
            <a:off x="4935475" y="2502450"/>
            <a:ext cx="41754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Output </a:t>
            </a:r>
            <a:r>
              <a:rPr b="1"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=</a:t>
            </a: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 potenziell abgeleitetes Werk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-220472" lvl="0" marL="237743" rtl="0" algn="l">
              <a:spcBef>
                <a:spcPts val="500"/>
              </a:spcBef>
              <a:spcAft>
                <a:spcPts val="0"/>
              </a:spcAft>
              <a:buSzPts val="1600"/>
              <a:buFont typeface="Asap Medium"/>
              <a:buChar char="●"/>
            </a:pPr>
            <a:r>
              <a:rPr lang="en" sz="1600">
                <a:latin typeface="Asap Medium"/>
                <a:ea typeface="Asap Medium"/>
                <a:cs typeface="Asap Medium"/>
                <a:sym typeface="Asap Medium"/>
              </a:rPr>
              <a:t>Nutzung nur mit Zustimmung des Rechteinhabers zulässig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33" name="Google Shape;533;p42"/>
          <p:cNvSpPr txBox="1"/>
          <p:nvPr/>
        </p:nvSpPr>
        <p:spPr>
          <a:xfrm>
            <a:off x="809200" y="1825338"/>
            <a:ext cx="384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Fremdmaterialien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 Prompts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281575" y="1880550"/>
            <a:ext cx="453600" cy="28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Asap"/>
                <a:ea typeface="Asap"/>
                <a:cs typeface="Asap"/>
                <a:sym typeface="Asap"/>
              </a:rPr>
              <a:t>I3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p43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40" name="Google Shape;540;p43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41" name="Google Shape;541;p43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42" name="Google Shape;542;p43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43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44" name="Google Shape;544;p43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45" name="Google Shape;5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3"/>
          <p:cNvSpPr txBox="1"/>
          <p:nvPr/>
        </p:nvSpPr>
        <p:spPr>
          <a:xfrm>
            <a:off x="424400" y="1231163"/>
            <a:ext cx="38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Nutzung fremder, aber offen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lizenzierter oder gemeinfreier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Inhalte im Prompt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48" name="Google Shape;548;p43"/>
          <p:cNvSpPr txBox="1"/>
          <p:nvPr/>
        </p:nvSpPr>
        <p:spPr>
          <a:xfrm>
            <a:off x="424400" y="3558950"/>
            <a:ext cx="40683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Beispiele: 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Lehrkraft erstellt Quizfragen 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Mitarbeiterin der Verwaltung </a:t>
            </a:r>
            <a:br>
              <a:rPr lang="en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erstellt Formular oder Handreichung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49" name="Google Shape;549;p43"/>
          <p:cNvSpPr txBox="1"/>
          <p:nvPr/>
        </p:nvSpPr>
        <p:spPr>
          <a:xfrm>
            <a:off x="424400" y="3004850"/>
            <a:ext cx="400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Offen lizenzierte </a:t>
            </a:r>
            <a:br>
              <a:rPr b="1" lang="en" sz="1300">
                <a:latin typeface="Asap"/>
                <a:ea typeface="Asap"/>
                <a:cs typeface="Asap"/>
                <a:sym typeface="Asap"/>
              </a:rPr>
            </a:br>
            <a:r>
              <a:rPr b="1" lang="en" sz="1300">
                <a:latin typeface="Asap"/>
                <a:ea typeface="Asap"/>
                <a:cs typeface="Asap"/>
                <a:sym typeface="Asap"/>
              </a:rPr>
              <a:t>Materialien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50" name="Google Shape;5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00" y="2068650"/>
            <a:ext cx="2269475" cy="85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3" title="2025 NLQ KI-Kurs-M1.1-6_D4_V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6225" y="1652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6" name="Google Shape;556;p44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57" name="Google Shape;557;p44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59" name="Google Shape;559;p44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p44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61" name="Google Shape;561;p44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62" name="Google Shape;5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4"/>
          <p:cNvSpPr txBox="1"/>
          <p:nvPr/>
        </p:nvSpPr>
        <p:spPr>
          <a:xfrm>
            <a:off x="424400" y="3589850"/>
            <a:ext cx="40683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Bedingungen beachten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6850" lvl="1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○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CC ≠ gemeinfrei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6850" lvl="1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○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Lizenzbedingungen müssen eingehalten werden (z. B. Namensnennung bei CC BY)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65" name="Google Shape;565;p44"/>
          <p:cNvSpPr txBox="1"/>
          <p:nvPr/>
        </p:nvSpPr>
        <p:spPr>
          <a:xfrm>
            <a:off x="424400" y="1231163"/>
            <a:ext cx="38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Nutzung fremder, aber offen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lizenzierter oder gemeinfreier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Inhalte im Prompt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66" name="Google Shape;566;p44"/>
          <p:cNvSpPr txBox="1"/>
          <p:nvPr/>
        </p:nvSpPr>
        <p:spPr>
          <a:xfrm>
            <a:off x="424400" y="3004850"/>
            <a:ext cx="400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Offen lizenzierte </a:t>
            </a:r>
            <a:br>
              <a:rPr b="1" lang="en" sz="1300">
                <a:latin typeface="Asap"/>
                <a:ea typeface="Asap"/>
                <a:cs typeface="Asap"/>
                <a:sym typeface="Asap"/>
              </a:rPr>
            </a:br>
            <a:r>
              <a:rPr b="1" lang="en" sz="1300">
                <a:latin typeface="Asap"/>
                <a:ea typeface="Asap"/>
                <a:cs typeface="Asap"/>
                <a:sym typeface="Asap"/>
              </a:rPr>
              <a:t>Materialien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67" name="Google Shape;5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00" y="2068650"/>
            <a:ext cx="2269475" cy="85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2" name="Google Shape;572;p45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73" name="Google Shape;573;p45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74" name="Google Shape;574;p45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75" name="Google Shape;575;p45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45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77" name="Google Shape;577;p45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78" name="Google Shape;5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5"/>
          <p:cNvSpPr txBox="1"/>
          <p:nvPr/>
        </p:nvSpPr>
        <p:spPr>
          <a:xfrm>
            <a:off x="424400" y="2618850"/>
            <a:ext cx="4068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empfohlene Quelle: 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6850" lvl="1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○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Open Educational Resources (OER)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>
            <a:off x="424400" y="2062475"/>
            <a:ext cx="400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Offen lizenzierte </a:t>
            </a:r>
            <a:br>
              <a:rPr b="1" lang="en" sz="1300">
                <a:latin typeface="Asap"/>
                <a:ea typeface="Asap"/>
                <a:cs typeface="Asap"/>
                <a:sym typeface="Asap"/>
              </a:rPr>
            </a:br>
            <a:r>
              <a:rPr b="1" lang="en" sz="1300">
                <a:latin typeface="Asap"/>
                <a:ea typeface="Asap"/>
                <a:cs typeface="Asap"/>
                <a:sym typeface="Asap"/>
              </a:rPr>
              <a:t>Materialien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82" name="Google Shape;582;p45"/>
          <p:cNvSpPr txBox="1"/>
          <p:nvPr/>
        </p:nvSpPr>
        <p:spPr>
          <a:xfrm>
            <a:off x="424400" y="1231163"/>
            <a:ext cx="38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Nutzung fremder, aber offen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lizenzierter oder gemeinfreier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Inhalte im Prompt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83" name="Google Shape;583;p45"/>
          <p:cNvSpPr txBox="1"/>
          <p:nvPr/>
        </p:nvSpPr>
        <p:spPr>
          <a:xfrm>
            <a:off x="424400" y="3267750"/>
            <a:ext cx="4068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Plattformen für OER-Materialien: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6850" lvl="1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○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Schule: „Wir Lernen Online“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6850" lvl="1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○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Hochschule: „Twillo“ oder ÖERSI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8" name="Google Shape;588;p46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89" name="Google Shape;589;p46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90" name="Google Shape;590;p46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91" name="Google Shape;591;p46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6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93" name="Google Shape;593;p46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94" name="Google Shape;5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6"/>
          <p:cNvSpPr txBox="1"/>
          <p:nvPr/>
        </p:nvSpPr>
        <p:spPr>
          <a:xfrm>
            <a:off x="424400" y="3130900"/>
            <a:ext cx="40683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ein Urheberrecht mehr vorhanden </a:t>
            </a:r>
            <a:br>
              <a:rPr lang="en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→ Schutzfrist abgelaufen (z. B. Urheber seit &gt;70 Jahren verstorben)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Beispiele: Gesetze, Verwaltungsakte, alte literarische Werke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>
            <a:off x="424400" y="2746000"/>
            <a:ext cx="400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Gemeinfreie Materialien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424400" y="1231163"/>
            <a:ext cx="38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Nutzung fremder, aber offen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lizenzierter oder gemeinfreier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Inhalte im Prompt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99" name="Google Shape;5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47" y="2126350"/>
            <a:ext cx="619629" cy="6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6" title="ElevenLabs_2025-04-24T13_42_16_Bill_pre_sp107_s50_sb75_se0_b_m2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2250" y="235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5" name="Google Shape;605;p47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06" name="Google Shape;606;p47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07" name="Google Shape;607;p47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08" name="Google Shape;608;p47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7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10" name="Google Shape;610;p47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11" name="Google Shape;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7"/>
          <p:cNvSpPr txBox="1"/>
          <p:nvPr/>
        </p:nvSpPr>
        <p:spPr>
          <a:xfrm>
            <a:off x="424400" y="3130900"/>
            <a:ext cx="4068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Praxisbeispiele &amp; Empfehlung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Beispiel aus der Verwaltung: Nutzung gemeinfreier Gesetzestexte oder amtliche Bekanntmachungen für Chatbots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14" name="Google Shape;614;p47"/>
          <p:cNvSpPr txBox="1"/>
          <p:nvPr/>
        </p:nvSpPr>
        <p:spPr>
          <a:xfrm>
            <a:off x="424400" y="2746000"/>
            <a:ext cx="400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Gemeinfreie Materialien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15" name="Google Shape;615;p47"/>
          <p:cNvSpPr txBox="1"/>
          <p:nvPr/>
        </p:nvSpPr>
        <p:spPr>
          <a:xfrm>
            <a:off x="424400" y="1231163"/>
            <a:ext cx="38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Nutzung fremder, aber offen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lizenzierter oder gemeinfreier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Inhalte im Prompt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16" name="Google Shape;6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47" y="2126350"/>
            <a:ext cx="619629" cy="6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2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57" name="Google Shape;57;p12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" name="Google Shape;58;p12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Google Shape;59;p12"/>
          <p:cNvSpPr/>
          <p:nvPr/>
        </p:nvSpPr>
        <p:spPr>
          <a:xfrm>
            <a:off x="-24810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2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61" name="Google Shape;61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12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Was ist (generative) künstliche Intelligenz?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4" name="Google Shape;64;p12" title="2025 NLQ KI-Kurs-M1.1-6_A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2875" y="2887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Google Shape;621;p48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22" name="Google Shape;622;p48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23" name="Google Shape;623;p48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24" name="Google Shape;624;p48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48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26" name="Google Shape;626;p48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27" name="Google Shape;6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8"/>
          <p:cNvSpPr txBox="1"/>
          <p:nvPr/>
        </p:nvSpPr>
        <p:spPr>
          <a:xfrm>
            <a:off x="424400" y="3130900"/>
            <a:ext cx="4068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Praxisbeispiele &amp; Empfehlung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Beispiel aus dem Unterricht: KI-generierte Inhalte basierend auf Gedichten mit abgelaufener Schutzfrist (z.B. Heinrich Heine)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30" name="Google Shape;630;p48"/>
          <p:cNvSpPr txBox="1"/>
          <p:nvPr/>
        </p:nvSpPr>
        <p:spPr>
          <a:xfrm>
            <a:off x="424400" y="2746000"/>
            <a:ext cx="400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Gemeinfreie Materialien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31" name="Google Shape;631;p48"/>
          <p:cNvSpPr txBox="1"/>
          <p:nvPr/>
        </p:nvSpPr>
        <p:spPr>
          <a:xfrm>
            <a:off x="424400" y="1231163"/>
            <a:ext cx="38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Nutzung fremder, aber offen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lizenzierter oder gemeinfreier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Inhalte im Prompt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32" name="Google Shape;6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47" y="2126350"/>
            <a:ext cx="619629" cy="6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" name="Google Shape;637;p49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38" name="Google Shape;638;p49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39" name="Google Shape;639;p49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40" name="Google Shape;640;p49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49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42" name="Google Shape;642;p49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43" name="Google Shape;6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9"/>
          <p:cNvSpPr txBox="1"/>
          <p:nvPr/>
        </p:nvSpPr>
        <p:spPr>
          <a:xfrm>
            <a:off x="424400" y="3130900"/>
            <a:ext cx="40683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Praxisbeispiele &amp; Empfehlung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Empfehlung: Quellenangabe auch bei gemeinfreien Werken → Transparenz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46" name="Google Shape;646;p49"/>
          <p:cNvSpPr txBox="1"/>
          <p:nvPr/>
        </p:nvSpPr>
        <p:spPr>
          <a:xfrm>
            <a:off x="424400" y="2746000"/>
            <a:ext cx="400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Gemeinfreie Materialien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47" name="Google Shape;647;p49"/>
          <p:cNvSpPr txBox="1"/>
          <p:nvPr/>
        </p:nvSpPr>
        <p:spPr>
          <a:xfrm>
            <a:off x="424400" y="1231163"/>
            <a:ext cx="38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Nutzung fremder, aber offen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lizenzierter oder gemeinfreier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Inhalte im Prompt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48" name="Google Shape;6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47" y="2126350"/>
            <a:ext cx="619629" cy="6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3" name="Google Shape;653;p50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54" name="Google Shape;654;p50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55" name="Google Shape;655;p50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56" name="Google Shape;656;p50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0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58" name="Google Shape;658;p50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59" name="Google Shape;6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0"/>
          <p:cNvSpPr txBox="1"/>
          <p:nvPr/>
        </p:nvSpPr>
        <p:spPr>
          <a:xfrm>
            <a:off x="4935475" y="1948350"/>
            <a:ext cx="417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Sonderfall: Menschliche Nachbearbeitung von KI-Inhalten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62" name="Google Shape;662;p50"/>
          <p:cNvSpPr txBox="1"/>
          <p:nvPr/>
        </p:nvSpPr>
        <p:spPr>
          <a:xfrm>
            <a:off x="4935475" y="2665025"/>
            <a:ext cx="41754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reiner KI-Output </a:t>
            </a:r>
            <a:r>
              <a:rPr b="1" lang="en" sz="1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=</a:t>
            </a: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 nicht </a:t>
            </a: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geschützt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Aber: Menschliche Bearbeitung kann zu Urheberrechtsschutz führen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663" name="Google Shape;663;p50" title="2025 NLQ KI-Kurs-M1.1-6_D5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5050" y="1840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p51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69" name="Google Shape;669;p51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0" name="Google Shape;670;p51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71" name="Google Shape;671;p51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51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3" name="Google Shape;673;p51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74" name="Google Shape;6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1"/>
          <p:cNvSpPr txBox="1"/>
          <p:nvPr/>
        </p:nvSpPr>
        <p:spPr>
          <a:xfrm>
            <a:off x="4935475" y="2625450"/>
            <a:ext cx="41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Maßstab: </a:t>
            </a:r>
            <a:br>
              <a:rPr b="1" lang="en" sz="15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 sz="15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Eigenständige kreative Leistung</a:t>
            </a:r>
            <a:endParaRPr b="1" sz="15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7" name="Google Shape;677;p51"/>
          <p:cNvSpPr txBox="1"/>
          <p:nvPr/>
        </p:nvSpPr>
        <p:spPr>
          <a:xfrm>
            <a:off x="4935475" y="3241925"/>
            <a:ext cx="4175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Kleine Korrekturen reichen nicht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e</a:t>
            </a: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rforderlich: signifikante Umstrukturierung, inhaltliche Neugestaltung, kreative Ergänzungen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78" name="Google Shape;678;p51"/>
          <p:cNvSpPr txBox="1"/>
          <p:nvPr/>
        </p:nvSpPr>
        <p:spPr>
          <a:xfrm>
            <a:off x="4935475" y="1948350"/>
            <a:ext cx="417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Sonderfall: Menschliche Nachbearbeitung von KI-Inhalten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52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84" name="Google Shape;684;p52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85" name="Google Shape;685;p52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86" name="Google Shape;686;p52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52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88" name="Google Shape;688;p52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89" name="Google Shape;6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2"/>
          <p:cNvSpPr txBox="1"/>
          <p:nvPr/>
        </p:nvSpPr>
        <p:spPr>
          <a:xfrm>
            <a:off x="4935475" y="2625450"/>
            <a:ext cx="417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Beispiel Schule</a:t>
            </a:r>
            <a:endParaRPr b="1" sz="15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92" name="Google Shape;692;p52"/>
          <p:cNvSpPr txBox="1"/>
          <p:nvPr/>
        </p:nvSpPr>
        <p:spPr>
          <a:xfrm>
            <a:off x="4935475" y="3096225"/>
            <a:ext cx="4175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KI generiert Unterrichtsentwurf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d</a:t>
            </a: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urch didaktische Ergänzungen </a:t>
            </a:r>
            <a:br>
              <a:rPr lang="en" sz="1500">
                <a:latin typeface="Asap Medium"/>
                <a:ea typeface="Asap Medium"/>
                <a:cs typeface="Asap Medium"/>
                <a:sym typeface="Asap Medium"/>
              </a:rPr>
            </a:br>
            <a:r>
              <a:rPr b="1" lang="en" sz="1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 individuelles, geschütztes Konzept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93" name="Google Shape;693;p52"/>
          <p:cNvSpPr txBox="1"/>
          <p:nvPr/>
        </p:nvSpPr>
        <p:spPr>
          <a:xfrm>
            <a:off x="4935475" y="1948350"/>
            <a:ext cx="417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Sonderfall: Menschliche Nachbearbeitung von KI-Inhalten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8" name="Google Shape;698;p53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99" name="Google Shape;699;p53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00" name="Google Shape;700;p53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01" name="Google Shape;701;p53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53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03" name="Google Shape;703;p53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04" name="Google Shape;7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3"/>
          <p:cNvSpPr txBox="1"/>
          <p:nvPr/>
        </p:nvSpPr>
        <p:spPr>
          <a:xfrm>
            <a:off x="4935475" y="2625450"/>
            <a:ext cx="417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Beispiel Verwaltung</a:t>
            </a:r>
            <a:endParaRPr b="1" sz="15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07" name="Google Shape;707;p53"/>
          <p:cNvSpPr txBox="1"/>
          <p:nvPr/>
        </p:nvSpPr>
        <p:spPr>
          <a:xfrm>
            <a:off x="4935475" y="3096225"/>
            <a:ext cx="4175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KI liefert Briefvorlage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  <a:p>
            <a:pPr indent="-214122" lvl="0" marL="237743" rtl="0" algn="l">
              <a:spcBef>
                <a:spcPts val="500"/>
              </a:spcBef>
              <a:spcAft>
                <a:spcPts val="0"/>
              </a:spcAft>
              <a:buSzPts val="1500"/>
              <a:buFont typeface="Asap Medium"/>
              <a:buChar char="●"/>
            </a:pP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Mensch ergänzt Fachinhalte, rechtliche Details </a:t>
            </a:r>
            <a:r>
              <a:rPr b="1" lang="en" sz="15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500">
                <a:latin typeface="Asap Medium"/>
                <a:ea typeface="Asap Medium"/>
                <a:cs typeface="Asap Medium"/>
                <a:sym typeface="Asap Medium"/>
              </a:rPr>
              <a:t> entsteht ein eigenes Werk</a:t>
            </a:r>
            <a:endParaRPr sz="15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08" name="Google Shape;708;p53"/>
          <p:cNvSpPr txBox="1"/>
          <p:nvPr/>
        </p:nvSpPr>
        <p:spPr>
          <a:xfrm>
            <a:off x="4935475" y="1948350"/>
            <a:ext cx="417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Sonderfall: Menschliche Nachbearbeitung von KI-Inhalten </a:t>
            </a:r>
            <a:endParaRPr b="1" sz="16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3" name="Google Shape;713;p54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14" name="Google Shape;714;p54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Inputs und Outputs von KI-Systemen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5" name="Google Shape;715;p54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16" name="Google Shape;716;p54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54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8" name="Google Shape;718;p54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19" name="Google Shape;7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4"/>
          <p:cNvSpPr txBox="1"/>
          <p:nvPr/>
        </p:nvSpPr>
        <p:spPr>
          <a:xfrm>
            <a:off x="424400" y="1948338"/>
            <a:ext cx="38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Sonderfall: Datenschutz &amp; Persönlichkeitsrechte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22" name="Google Shape;722;p54"/>
          <p:cNvSpPr txBox="1"/>
          <p:nvPr/>
        </p:nvSpPr>
        <p:spPr>
          <a:xfrm>
            <a:off x="424400" y="2551150"/>
            <a:ext cx="40683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DSGVO greift bei personenbezogenen Daten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KEINE personenbezogenen Daten in eine KI eingeben (z.B. im Prompt)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3" name="Google Shape;723;p54"/>
          <p:cNvSpPr txBox="1"/>
          <p:nvPr/>
        </p:nvSpPr>
        <p:spPr>
          <a:xfrm>
            <a:off x="4989025" y="1948350"/>
            <a:ext cx="40683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problematisch: Deepfakes (realistische Bilder/Stimmen ohne Zustimmung)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Recht am eigenen Bild / Stimme darf nicht verletzt werden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4" name="Google Shape;724;p54"/>
          <p:cNvSpPr txBox="1"/>
          <p:nvPr/>
        </p:nvSpPr>
        <p:spPr>
          <a:xfrm>
            <a:off x="4989025" y="3261750"/>
            <a:ext cx="40683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EU AI Act – rechtlicher Rahmen für KI in Bildung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KI-Systeme im Bildungsbereich i.d.R. </a:t>
            </a:r>
            <a:br>
              <a:rPr lang="en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b="1" lang="en" sz="13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⇒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 Hochrisikosysteme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strenge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 Anforderungen: Transparenz, Dokumentation, Kontrolle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725" name="Google Shape;725;p54" title="2025 NLQ KI-Kurs-M1.1-6_D6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425" y="1659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4"/>
          <p:cNvSpPr txBox="1"/>
          <p:nvPr/>
        </p:nvSpPr>
        <p:spPr>
          <a:xfrm>
            <a:off x="5015100" y="19483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Schutz von Persönlichkeitsrechten</a:t>
            </a:r>
            <a:endParaRPr/>
          </a:p>
        </p:txBody>
      </p:sp>
      <p:sp>
        <p:nvSpPr>
          <p:cNvPr id="727" name="Google Shape;727;p54"/>
          <p:cNvSpPr txBox="1"/>
          <p:nvPr/>
        </p:nvSpPr>
        <p:spPr>
          <a:xfrm>
            <a:off x="424400" y="25511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Datenschutzrecht bei KI-Nutzung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2" name="Google Shape;732;p55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33" name="Google Shape;733;p55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Fazit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34" name="Google Shape;734;p55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35" name="Google Shape;735;p55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55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37" name="Google Shape;737;p55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5"/>
          <p:cNvSpPr txBox="1"/>
          <p:nvPr/>
        </p:nvSpPr>
        <p:spPr>
          <a:xfrm>
            <a:off x="4989025" y="2348550"/>
            <a:ext cx="4068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g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rundsätzlich frei nutzbar, wenn keine fremden Werke erkennbar sind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kein exklusives Nutzungsrecht – außer bei kreativer Nachbearbeitung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41" name="Google Shape;741;p55"/>
          <p:cNvSpPr txBox="1"/>
          <p:nvPr/>
        </p:nvSpPr>
        <p:spPr>
          <a:xfrm>
            <a:off x="4989025" y="1948338"/>
            <a:ext cx="3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KI-Output: Nutzung und Schutz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42" name="Google Shape;742;p55" title="2025 NLQ KI-Kurs-M1.1-6_D7a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025" y="1369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7" name="Google Shape;747;p56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48" name="Google Shape;748;p56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Fazit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50" name="Google Shape;750;p56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p56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52" name="Google Shape;752;p56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53" name="Google Shape;7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6"/>
          <p:cNvSpPr txBox="1"/>
          <p:nvPr/>
        </p:nvSpPr>
        <p:spPr>
          <a:xfrm>
            <a:off x="424400" y="1948338"/>
            <a:ext cx="3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Achtung bei Fremdinhalten im Input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56" name="Google Shape;756;p56"/>
          <p:cNvSpPr txBox="1"/>
          <p:nvPr/>
        </p:nvSpPr>
        <p:spPr>
          <a:xfrm>
            <a:off x="424475" y="2348550"/>
            <a:ext cx="3730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Risiko bei urheberrechtlich geschütztem Material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Unterscheidung: KI-Training vs. Nutzereingaben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1" name="Google Shape;761;p57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62" name="Google Shape;762;p57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Fazit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3" name="Google Shape;763;p57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64" name="Google Shape;764;p57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57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66" name="Google Shape;766;p57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67" name="Google Shape;7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57"/>
          <p:cNvSpPr txBox="1"/>
          <p:nvPr/>
        </p:nvSpPr>
        <p:spPr>
          <a:xfrm>
            <a:off x="424400" y="1948338"/>
            <a:ext cx="3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KI-Training &amp; TDM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0" name="Google Shape;770;p57"/>
          <p:cNvSpPr txBox="1"/>
          <p:nvPr/>
        </p:nvSpPr>
        <p:spPr>
          <a:xfrm>
            <a:off x="424475" y="2348550"/>
            <a:ext cx="3730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technisch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: Training </a:t>
            </a:r>
            <a:r>
              <a:rPr b="1" lang="en" sz="13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=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 Vervielfältigung &amp; Verarbeitung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r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echtlich oft zulässig durch §44b &amp; §60d UrhG (sofern kein Widerspruch durch OptOut)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566748" y="1351399"/>
            <a:ext cx="3062036" cy="3568948"/>
            <a:chOff x="2073681" y="783368"/>
            <a:chExt cx="4996795" cy="2201695"/>
          </a:xfrm>
        </p:grpSpPr>
        <p:sp>
          <p:nvSpPr>
            <p:cNvPr id="70" name="Google Shape;70;p13"/>
            <p:cNvSpPr/>
            <p:nvPr/>
          </p:nvSpPr>
          <p:spPr>
            <a:xfrm>
              <a:off x="2073976" y="1217463"/>
              <a:ext cx="4996500" cy="1767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1" name="Google Shape;71;p13"/>
            <p:cNvSpPr txBox="1"/>
            <p:nvPr/>
          </p:nvSpPr>
          <p:spPr>
            <a:xfrm>
              <a:off x="2073681" y="783368"/>
              <a:ext cx="4995900" cy="4488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generative KI</a:t>
              </a:r>
              <a:endParaRPr b="1" sz="2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72" name="Google Shape;72;p13"/>
          <p:cNvCxnSpPr/>
          <p:nvPr/>
        </p:nvCxnSpPr>
        <p:spPr>
          <a:xfrm flipH="1">
            <a:off x="-955150" y="1113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3" name="Google Shape;73;p13"/>
          <p:cNvSpPr txBox="1"/>
          <p:nvPr>
            <p:ph idx="4294967295" type="title"/>
          </p:nvPr>
        </p:nvSpPr>
        <p:spPr>
          <a:xfrm>
            <a:off x="424400" y="151725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Einführung – KI und Urheberrecht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566775" y="2287600"/>
            <a:ext cx="3155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Computer erledigen Aufgaben, die normalerweise menschliche Intelligenz erfordern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m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aschinelles Lernen: Lernen aus Daten, Mustererkennung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685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generative KI-Systeme (z.B. ChatGPT, LLama, Stable Diffusion, DALL-E)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143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 eingebunden in Bildungs-</a:t>
            </a:r>
            <a:br>
              <a:rPr lang="en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plattformen wie Fobizz, SchulKI </a:t>
            </a:r>
            <a:br>
              <a:rPr lang="en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oder Mebis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5" name="Google Shape;775;p58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76" name="Google Shape;776;p58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Fazit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77" name="Google Shape;777;p58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78" name="Google Shape;778;p58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8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80" name="Google Shape;780;p58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81" name="Google Shape;7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8"/>
          <p:cNvSpPr txBox="1"/>
          <p:nvPr/>
        </p:nvSpPr>
        <p:spPr>
          <a:xfrm>
            <a:off x="424400" y="1948338"/>
            <a:ext cx="38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Input-Empfehlung: 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Nur erlaubtes Material verwenden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84" name="Google Shape;784;p58"/>
          <p:cNvSpPr txBox="1"/>
          <p:nvPr/>
        </p:nvSpPr>
        <p:spPr>
          <a:xfrm>
            <a:off x="424475" y="2563950"/>
            <a:ext cx="37305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eigene, offen lizenzierte (CC bzw. OER) oder gemeinfreie Inhalte nutzen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keine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 Schulbuchtexte oder Fachartikel hochladen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9" name="Google Shape;789;p59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90" name="Google Shape;790;p59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Fazit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1" name="Google Shape;791;p59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92" name="Google Shape;792;p59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59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4" name="Google Shape;794;p59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95" name="Google Shape;7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9"/>
          <p:cNvSpPr txBox="1"/>
          <p:nvPr/>
        </p:nvSpPr>
        <p:spPr>
          <a:xfrm>
            <a:off x="4989025" y="2348550"/>
            <a:ext cx="40683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Ähnlichkeiten zu geschützten Inhalten? 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2286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nicht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 veröffentlichen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Analyse im Unterricht okay – aber keine externe Weitergabe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98" name="Google Shape;798;p59"/>
          <p:cNvSpPr txBox="1"/>
          <p:nvPr/>
        </p:nvSpPr>
        <p:spPr>
          <a:xfrm>
            <a:off x="4989025" y="1948338"/>
            <a:ext cx="3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KI-Output sorgfältig prüfen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99" name="Google Shape;799;p59" title="2025 NLQ KI-Kurs-M1.1-6_D7b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025" y="1369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4" name="Google Shape;804;p60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05" name="Google Shape;805;p60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Fazit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06" name="Google Shape;806;p60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07" name="Google Shape;807;p60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8" name="Google Shape;808;p60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09" name="Google Shape;809;p60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10" name="Google Shape;8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0"/>
          <p:cNvSpPr txBox="1"/>
          <p:nvPr/>
        </p:nvSpPr>
        <p:spPr>
          <a:xfrm>
            <a:off x="4989025" y="2563950"/>
            <a:ext cx="406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nur substanzielle Änderungen führen zu urheberrechtlich geschütztem Werk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813" name="Google Shape;813;p60"/>
          <p:cNvSpPr txBox="1"/>
          <p:nvPr/>
        </p:nvSpPr>
        <p:spPr>
          <a:xfrm>
            <a:off x="4989025" y="1948338"/>
            <a:ext cx="38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Kreative Nachbearbeitung von KI-Output </a:t>
            </a:r>
            <a:b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= Schutz möglich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61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19" name="Google Shape;819;p61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Fazit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0" name="Google Shape;820;p61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21" name="Google Shape;821;p61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61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3" name="Google Shape;823;p61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24" name="Google Shape;8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1"/>
          <p:cNvSpPr txBox="1"/>
          <p:nvPr/>
        </p:nvSpPr>
        <p:spPr>
          <a:xfrm>
            <a:off x="4989025" y="2348550"/>
            <a:ext cx="4068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erhöht Transparenz und schafft Vertrauen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Herkunft klar machen, Diskussion fördern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827" name="Google Shape;827;p61"/>
          <p:cNvSpPr txBox="1"/>
          <p:nvPr/>
        </p:nvSpPr>
        <p:spPr>
          <a:xfrm>
            <a:off x="4989025" y="1948338"/>
            <a:ext cx="3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Kennzeichnung</a:t>
            </a: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von KI-Output 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2" name="Google Shape;832;p62"/>
          <p:cNvCxnSpPr/>
          <p:nvPr/>
        </p:nvCxnSpPr>
        <p:spPr>
          <a:xfrm flipH="1">
            <a:off x="-955150" y="782098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33" name="Google Shape;833;p62"/>
          <p:cNvSpPr txBox="1"/>
          <p:nvPr>
            <p:ph idx="4294967295" type="title"/>
          </p:nvPr>
        </p:nvSpPr>
        <p:spPr>
          <a:xfrm>
            <a:off x="424400" y="-17985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Fazit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4" name="Google Shape;834;p62"/>
          <p:cNvSpPr txBox="1"/>
          <p:nvPr/>
        </p:nvSpPr>
        <p:spPr>
          <a:xfrm>
            <a:off x="1753300" y="875300"/>
            <a:ext cx="81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Input </a:t>
            </a:r>
            <a:b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</a:b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35" name="Google Shape;835;p62"/>
          <p:cNvCxnSpPr/>
          <p:nvPr/>
        </p:nvCxnSpPr>
        <p:spPr>
          <a:xfrm>
            <a:off x="4572000" y="1714425"/>
            <a:ext cx="0" cy="3466800"/>
          </a:xfrm>
          <a:prstGeom prst="straightConnector1">
            <a:avLst/>
          </a:prstGeom>
          <a:noFill/>
          <a:ln cap="flat" cmpd="sng" w="38100">
            <a:solidFill>
              <a:srgbClr val="A51B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" name="Google Shape;836;p62"/>
          <p:cNvSpPr txBox="1"/>
          <p:nvPr/>
        </p:nvSpPr>
        <p:spPr>
          <a:xfrm>
            <a:off x="3766950" y="910275"/>
            <a:ext cx="1610100" cy="9132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 (maschinelles </a:t>
            </a:r>
            <a:b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</a:br>
            <a:r>
              <a:rPr b="1" i="1" lang="en" sz="1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Lernen)</a:t>
            </a:r>
            <a:endParaRPr b="1" i="1" sz="15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7" name="Google Shape;837;p62"/>
          <p:cNvSpPr txBox="1"/>
          <p:nvPr/>
        </p:nvSpPr>
        <p:spPr>
          <a:xfrm>
            <a:off x="5451325" y="875300"/>
            <a:ext cx="314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Output</a:t>
            </a:r>
            <a:endParaRPr b="1" sz="17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38" name="Google Shape;8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269388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88">
            <a:off x="5630036" y="782099"/>
            <a:ext cx="701675" cy="7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2"/>
          <p:cNvSpPr txBox="1"/>
          <p:nvPr/>
        </p:nvSpPr>
        <p:spPr>
          <a:xfrm>
            <a:off x="424400" y="2348550"/>
            <a:ext cx="406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keine personenbezogenen </a:t>
            </a:r>
            <a:br>
              <a:rPr lang="en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oder 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sensiblen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 Daten in KI-Systeme eingeben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841" name="Google Shape;841;p62"/>
          <p:cNvSpPr txBox="1"/>
          <p:nvPr/>
        </p:nvSpPr>
        <p:spPr>
          <a:xfrm>
            <a:off x="424400" y="1948338"/>
            <a:ext cx="3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Date</a:t>
            </a: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n</a:t>
            </a:r>
            <a:r>
              <a:rPr b="1" lang="en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schutz beachten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63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848" name="Google Shape;848;p63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9" name="Google Shape;849;p63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50" name="Google Shape;850;p63"/>
          <p:cNvGrpSpPr/>
          <p:nvPr/>
        </p:nvGrpSpPr>
        <p:grpSpPr>
          <a:xfrm rot="1800044">
            <a:off x="-77888" y="2668147"/>
            <a:ext cx="3230353" cy="2974385"/>
            <a:chOff x="1648713" y="2169050"/>
            <a:chExt cx="3230424" cy="2974451"/>
          </a:xfrm>
        </p:grpSpPr>
        <p:pic>
          <p:nvPicPr>
            <p:cNvPr id="851" name="Google Shape;851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p63"/>
          <p:cNvSpPr txBox="1"/>
          <p:nvPr>
            <p:ph idx="4294967295" type="title"/>
          </p:nvPr>
        </p:nvSpPr>
        <p:spPr>
          <a:xfrm>
            <a:off x="1195500" y="1082425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Blick in die Zukunft – Relevante Fragen für Schule &amp; Verwaltung</a:t>
            </a:r>
            <a:endParaRPr sz="49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54" name="Google Shape;854;p63" title="2025 NLQ KI-Kurs-M1.1-6_D8a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5175" y="2401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64"/>
          <p:cNvGrpSpPr/>
          <p:nvPr/>
        </p:nvGrpSpPr>
        <p:grpSpPr>
          <a:xfrm>
            <a:off x="2073674" y="1470795"/>
            <a:ext cx="4996801" cy="2739846"/>
            <a:chOff x="2073675" y="783366"/>
            <a:chExt cx="4996801" cy="2840396"/>
          </a:xfrm>
        </p:grpSpPr>
        <p:sp>
          <p:nvSpPr>
            <p:cNvPr id="860" name="Google Shape;860;p64"/>
            <p:cNvSpPr/>
            <p:nvPr/>
          </p:nvSpPr>
          <p:spPr>
            <a:xfrm>
              <a:off x="2073976" y="1217463"/>
              <a:ext cx="4996500" cy="2406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61" name="Google Shape;861;p64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Mögliche EU-Anpassungen des Urheberrechts</a:t>
              </a:r>
              <a:endParaRPr b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62" name="Google Shape;862;p64"/>
          <p:cNvSpPr txBox="1"/>
          <p:nvPr/>
        </p:nvSpPr>
        <p:spPr>
          <a:xfrm>
            <a:off x="2298850" y="2104475"/>
            <a:ext cx="46992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Diskussion: Urheberrechtsschutz für KI-Erzeugnisse?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e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v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entuell Sonderregelungen für Bildungseinrichtungen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aktuell gilt: bestehendes Recht beachten, Entwicklungen beobachten</a:t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63" name="Google Shape;863;p64"/>
          <p:cNvCxnSpPr/>
          <p:nvPr/>
        </p:nvCxnSpPr>
        <p:spPr>
          <a:xfrm flipH="1">
            <a:off x="-955150" y="11276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64" name="Google Shape;864;p64"/>
          <p:cNvSpPr txBox="1"/>
          <p:nvPr>
            <p:ph idx="4294967295" type="title"/>
          </p:nvPr>
        </p:nvSpPr>
        <p:spPr>
          <a:xfrm>
            <a:off x="424400" y="165675"/>
            <a:ext cx="8719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Blick in die Zukunft –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Relevante Fragen für Schule &amp;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65" name="Google Shape;865;p64" title="2025 NLQ KI-Kurs-M1.1-6_D8b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275" y="326716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Google Shape;870;p65"/>
          <p:cNvGrpSpPr/>
          <p:nvPr/>
        </p:nvGrpSpPr>
        <p:grpSpPr>
          <a:xfrm>
            <a:off x="2073674" y="1470795"/>
            <a:ext cx="4996801" cy="2739846"/>
            <a:chOff x="2073675" y="783366"/>
            <a:chExt cx="4996801" cy="2840396"/>
          </a:xfrm>
        </p:grpSpPr>
        <p:sp>
          <p:nvSpPr>
            <p:cNvPr id="871" name="Google Shape;871;p65"/>
            <p:cNvSpPr/>
            <p:nvPr/>
          </p:nvSpPr>
          <p:spPr>
            <a:xfrm>
              <a:off x="2073976" y="1217463"/>
              <a:ext cx="4996500" cy="2406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72" name="Google Shape;872;p65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Technologische Trends &amp; neue Lösungen</a:t>
              </a:r>
              <a:endParaRPr b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73" name="Google Shape;873;p65"/>
          <p:cNvSpPr txBox="1"/>
          <p:nvPr/>
        </p:nvSpPr>
        <p:spPr>
          <a:xfrm>
            <a:off x="2298850" y="2104475"/>
            <a:ext cx="46992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Risiko durch Ähnlichkeit von KI-Output mit geschützten Werken steigt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technische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 Gegenmaßnahmen: Wasserzeichen, Erkennungssoftware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Modelle auf gemeinfreien/lizenzfreien Daten → interessant für Schulen</a:t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74" name="Google Shape;874;p65"/>
          <p:cNvCxnSpPr/>
          <p:nvPr/>
        </p:nvCxnSpPr>
        <p:spPr>
          <a:xfrm flipH="1">
            <a:off x="-955150" y="11276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75" name="Google Shape;875;p65"/>
          <p:cNvSpPr txBox="1"/>
          <p:nvPr>
            <p:ph idx="4294967295" type="title"/>
          </p:nvPr>
        </p:nvSpPr>
        <p:spPr>
          <a:xfrm>
            <a:off x="424400" y="165675"/>
            <a:ext cx="8719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Blick in die Zukunft –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Relevante Fragen für Schule &amp;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76" name="Google Shape;876;p65" title="2025 NLQ KI-Kurs-M1.1-6_D8c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425" y="165666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66"/>
          <p:cNvGrpSpPr/>
          <p:nvPr/>
        </p:nvGrpSpPr>
        <p:grpSpPr>
          <a:xfrm>
            <a:off x="2073674" y="1470795"/>
            <a:ext cx="4996801" cy="2123757"/>
            <a:chOff x="2073675" y="783366"/>
            <a:chExt cx="4996801" cy="2201697"/>
          </a:xfrm>
        </p:grpSpPr>
        <p:sp>
          <p:nvSpPr>
            <p:cNvPr id="882" name="Google Shape;882;p66"/>
            <p:cNvSpPr/>
            <p:nvPr/>
          </p:nvSpPr>
          <p:spPr>
            <a:xfrm>
              <a:off x="2073976" y="1217463"/>
              <a:ext cx="4996500" cy="1767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83" name="Google Shape;883;p66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Regionale Entwicklungen</a:t>
              </a:r>
              <a:endParaRPr b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84" name="Google Shape;884;p66"/>
          <p:cNvSpPr txBox="1"/>
          <p:nvPr/>
        </p:nvSpPr>
        <p:spPr>
          <a:xfrm>
            <a:off x="2298850" y="2104475"/>
            <a:ext cx="46992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mögliche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 neue Richtlinien für KI-Einsatz ab Sek I in Niedersachsen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Rahmenverträge mit Anbietern → Datenschutz &amp; Urheberrecht absichern</a:t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85" name="Google Shape;885;p66"/>
          <p:cNvCxnSpPr/>
          <p:nvPr/>
        </p:nvCxnSpPr>
        <p:spPr>
          <a:xfrm flipH="1">
            <a:off x="-955150" y="11276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86" name="Google Shape;886;p66"/>
          <p:cNvSpPr txBox="1"/>
          <p:nvPr>
            <p:ph idx="4294967295" type="title"/>
          </p:nvPr>
        </p:nvSpPr>
        <p:spPr>
          <a:xfrm>
            <a:off x="424400" y="165675"/>
            <a:ext cx="8719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Blick in die Zukunft –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Relevante Fragen für Schule &amp;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67"/>
          <p:cNvGrpSpPr/>
          <p:nvPr/>
        </p:nvGrpSpPr>
        <p:grpSpPr>
          <a:xfrm>
            <a:off x="2073674" y="1470795"/>
            <a:ext cx="4996801" cy="2936047"/>
            <a:chOff x="2073675" y="783366"/>
            <a:chExt cx="4996801" cy="3043797"/>
          </a:xfrm>
        </p:grpSpPr>
        <p:sp>
          <p:nvSpPr>
            <p:cNvPr id="892" name="Google Shape;892;p67"/>
            <p:cNvSpPr/>
            <p:nvPr/>
          </p:nvSpPr>
          <p:spPr>
            <a:xfrm>
              <a:off x="2073976" y="1217463"/>
              <a:ext cx="4996500" cy="2609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93" name="Google Shape;893;p67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Gesellschaftliche Ideen für neue Modelle</a:t>
              </a:r>
              <a:endParaRPr b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94" name="Google Shape;894;p67"/>
          <p:cNvSpPr txBox="1"/>
          <p:nvPr/>
        </p:nvSpPr>
        <p:spPr>
          <a:xfrm>
            <a:off x="2298850" y="2104475"/>
            <a:ext cx="4699200" cy="2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Vorschlag: Abgaben auf KI-Nutzung zur Vergütung von Urhebern und Urherberinnen #Urheberrechtsfonds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vergleichbar mit früheren Pauschalabgaben Speichermedien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noch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 Zukunftsmusik, aber Teil der öffentlichen Debatte</a:t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95" name="Google Shape;895;p67"/>
          <p:cNvCxnSpPr/>
          <p:nvPr/>
        </p:nvCxnSpPr>
        <p:spPr>
          <a:xfrm flipH="1">
            <a:off x="-955150" y="112762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6" name="Google Shape;896;p67"/>
          <p:cNvSpPr txBox="1"/>
          <p:nvPr>
            <p:ph idx="4294967295" type="title"/>
          </p:nvPr>
        </p:nvSpPr>
        <p:spPr>
          <a:xfrm>
            <a:off x="424400" y="165675"/>
            <a:ext cx="8719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Blick in die Zukunft –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Relevante Fragen für Schule &amp; 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97" name="Google Shape;897;p67" title="2025 NLQ KI-Kurs-M1.1-6_D8d_V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0850" y="25539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4"/>
          <p:cNvCxnSpPr/>
          <p:nvPr/>
        </p:nvCxnSpPr>
        <p:spPr>
          <a:xfrm flipH="1">
            <a:off x="-955150" y="1113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424400" y="151725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Einführung – KI und Urheberrecht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1" name="Google Shape;81;p14"/>
          <p:cNvGrpSpPr/>
          <p:nvPr/>
        </p:nvGrpSpPr>
        <p:grpSpPr>
          <a:xfrm>
            <a:off x="3776100" y="1351392"/>
            <a:ext cx="1914000" cy="3568866"/>
            <a:chOff x="3776100" y="1351425"/>
            <a:chExt cx="1914000" cy="3484200"/>
          </a:xfrm>
        </p:grpSpPr>
        <p:sp>
          <p:nvSpPr>
            <p:cNvPr id="82" name="Google Shape;82;p14"/>
            <p:cNvSpPr/>
            <p:nvPr/>
          </p:nvSpPr>
          <p:spPr>
            <a:xfrm>
              <a:off x="3776100" y="1351425"/>
              <a:ext cx="1914000" cy="3484200"/>
            </a:xfrm>
            <a:prstGeom prst="rect">
              <a:avLst/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487075" y="1461225"/>
              <a:ext cx="492025" cy="425525"/>
            </a:xfrm>
            <a:prstGeom prst="flowChartExtra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4596875" y="1461225"/>
              <a:ext cx="2724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!</a:t>
              </a:r>
              <a:endParaRPr b="1" sz="2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4"/>
          <p:cNvSpPr txBox="1"/>
          <p:nvPr/>
        </p:nvSpPr>
        <p:spPr>
          <a:xfrm>
            <a:off x="3937200" y="1886750"/>
            <a:ext cx="173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Wo ist das Problem</a:t>
            </a:r>
            <a:r>
              <a:rPr b="1" lang="en" sz="11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?</a:t>
            </a:r>
            <a:endParaRPr b="1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937200" y="2271650"/>
            <a:ext cx="15918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2286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Schutz kreativer Werke (Texte, Bilder, Musik</a:t>
            </a:r>
            <a:r>
              <a:rPr lang="en" sz="1100"/>
              <a:t>)</a:t>
            </a:r>
            <a:endParaRPr sz="1100"/>
          </a:p>
          <a:p>
            <a:pPr indent="-184150" lvl="0" marL="2286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KI-Systeme greifen auf geschützte Inhalte zurück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grpSp>
        <p:nvGrpSpPr>
          <p:cNvPr id="87" name="Google Shape;87;p14"/>
          <p:cNvGrpSpPr/>
          <p:nvPr/>
        </p:nvGrpSpPr>
        <p:grpSpPr>
          <a:xfrm>
            <a:off x="566748" y="1351399"/>
            <a:ext cx="3062036" cy="3568948"/>
            <a:chOff x="2073681" y="783368"/>
            <a:chExt cx="4996795" cy="2201695"/>
          </a:xfrm>
        </p:grpSpPr>
        <p:sp>
          <p:nvSpPr>
            <p:cNvPr id="88" name="Google Shape;88;p14"/>
            <p:cNvSpPr/>
            <p:nvPr/>
          </p:nvSpPr>
          <p:spPr>
            <a:xfrm>
              <a:off x="2073976" y="1217463"/>
              <a:ext cx="4996500" cy="1767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9" name="Google Shape;89;p14"/>
            <p:cNvSpPr txBox="1"/>
            <p:nvPr/>
          </p:nvSpPr>
          <p:spPr>
            <a:xfrm>
              <a:off x="2073681" y="783368"/>
              <a:ext cx="4995900" cy="4488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generative KI</a:t>
              </a:r>
              <a:endParaRPr b="1" sz="2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90" name="Google Shape;90;p14"/>
          <p:cNvSpPr txBox="1"/>
          <p:nvPr/>
        </p:nvSpPr>
        <p:spPr>
          <a:xfrm>
            <a:off x="566775" y="2287600"/>
            <a:ext cx="3209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1422" lvl="0" marL="237743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Computer erledigen Aufgaben, die normalerweise menschliche Intelligenz erfordern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6850" lvl="0" marL="228600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maschinelles Lernen: Lernen aus Daten, Mustererkennung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96850" lvl="0" marL="228600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generative KI-Systeme (z.B. ChatGPT, LLama, Stable Diffusion, DALL-E)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1143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 eingebunden in Bildungs-</a:t>
            </a:r>
            <a:br>
              <a:rPr lang="en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plattformen wie Fobizz, SchulKI </a:t>
            </a:r>
            <a:br>
              <a:rPr lang="en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oder Mebis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grpSp>
        <p:nvGrpSpPr>
          <p:cNvPr id="91" name="Google Shape;91;p14"/>
          <p:cNvGrpSpPr/>
          <p:nvPr/>
        </p:nvGrpSpPr>
        <p:grpSpPr>
          <a:xfrm>
            <a:off x="5837323" y="1351424"/>
            <a:ext cx="3062036" cy="3568948"/>
            <a:chOff x="2073681" y="783368"/>
            <a:chExt cx="4996795" cy="2201695"/>
          </a:xfrm>
        </p:grpSpPr>
        <p:sp>
          <p:nvSpPr>
            <p:cNvPr id="92" name="Google Shape;92;p14"/>
            <p:cNvSpPr/>
            <p:nvPr/>
          </p:nvSpPr>
          <p:spPr>
            <a:xfrm>
              <a:off x="2073976" y="1217463"/>
              <a:ext cx="4996500" cy="1767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3" name="Google Shape;93;p14"/>
            <p:cNvSpPr txBox="1"/>
            <p:nvPr/>
          </p:nvSpPr>
          <p:spPr>
            <a:xfrm>
              <a:off x="2073681" y="783368"/>
              <a:ext cx="4995900" cy="448800"/>
            </a:xfrm>
            <a:prstGeom prst="rect">
              <a:avLst/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Urheberrecht</a:t>
              </a:r>
              <a:endParaRPr b="1" sz="2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pic>
        <p:nvPicPr>
          <p:cNvPr id="94" name="Google Shape;94;p14" title="2025 NLQ KI-Kurs-M1.1-6_A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5750" y="22393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68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3" name="Google Shape;903;p68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04" name="Google Shape;904;p68"/>
          <p:cNvCxnSpPr/>
          <p:nvPr/>
        </p:nvCxnSpPr>
        <p:spPr>
          <a:xfrm>
            <a:off x="86808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905" name="Google Shape;905;p68"/>
          <p:cNvCxnSpPr/>
          <p:nvPr/>
        </p:nvCxnSpPr>
        <p:spPr>
          <a:xfrm rot="-5400000">
            <a:off x="62661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06" name="Google Shape;906;p68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7" name="Google Shape;907;p68"/>
          <p:cNvSpPr/>
          <p:nvPr/>
        </p:nvSpPr>
        <p:spPr>
          <a:xfrm>
            <a:off x="8797718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8" name="Google Shape;908;p68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9" name="Google Shape;909;p68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8"/>
          <p:cNvSpPr/>
          <p:nvPr/>
        </p:nvSpPr>
        <p:spPr>
          <a:xfrm>
            <a:off x="7434234" y="1409797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8"/>
          <p:cNvSpPr txBox="1"/>
          <p:nvPr>
            <p:ph type="ctrTitle"/>
          </p:nvPr>
        </p:nvSpPr>
        <p:spPr>
          <a:xfrm>
            <a:off x="1177950" y="1662600"/>
            <a:ext cx="62022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ist Teil der Reihe </a:t>
            </a:r>
            <a:r>
              <a:rPr b="0" i="1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Lernangebote für „KI verstehen. Zukunft gestalten. </a:t>
            </a: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des Niedersächsischen Landesinstituts für schulische Qualitätsentwicklung (NLQ Hildesheim)“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2025, V.i.S.d.P. – Christian Haake und Jörg Steinemann.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12" name="Google Shape;912;p68"/>
          <p:cNvSpPr txBox="1"/>
          <p:nvPr>
            <p:ph type="ctrTitle"/>
          </p:nvPr>
        </p:nvSpPr>
        <p:spPr>
          <a:xfrm>
            <a:off x="1229275" y="3573100"/>
            <a:ext cx="61509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steht unter der Lizenz CC BY 4.0 (https://creativecommons.org/licenses/by/4.0/deed.de). Als Namensnennung im Sinne der Lizenz ist vorgesehen: „Agentur J&amp;K – Jöran und Konsorten im Auftrag des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Niedersächsischen Landesinstituts für schulische Qualitätsentwicklung (NLQ Hildesheim)“.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913" name="Google Shape;913;p68" title="KI-Kompetenzraster_Logo_ohnePfe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175" y="2855864"/>
            <a:ext cx="936262" cy="74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8" title="b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175" y="4483975"/>
            <a:ext cx="1266000" cy="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8"/>
          <p:cNvSpPr txBox="1"/>
          <p:nvPr>
            <p:ph type="ctrTitle"/>
          </p:nvPr>
        </p:nvSpPr>
        <p:spPr>
          <a:xfrm>
            <a:off x="1355925" y="345850"/>
            <a:ext cx="64845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KI und Urheberrecht in Schule und S</a:t>
            </a:r>
            <a:r>
              <a:rPr lang="en" sz="2400">
                <a:latin typeface="Asap"/>
                <a:ea typeface="Asap"/>
                <a:cs typeface="Asap"/>
                <a:sym typeface="Asap"/>
              </a:rPr>
              <a:t>c</a:t>
            </a:r>
            <a:r>
              <a:rPr lang="en" sz="2400">
                <a:latin typeface="Asap"/>
                <a:ea typeface="Asap"/>
                <a:cs typeface="Asap"/>
                <a:sym typeface="Asap"/>
              </a:rPr>
              <a:t>hulverwaltung</a:t>
            </a:r>
            <a:endParaRPr sz="2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16" name="Google Shape;916;p68"/>
          <p:cNvSpPr txBox="1"/>
          <p:nvPr>
            <p:ph idx="1" type="subTitle"/>
          </p:nvPr>
        </p:nvSpPr>
        <p:spPr>
          <a:xfrm>
            <a:off x="3572800" y="452950"/>
            <a:ext cx="2050800" cy="3774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EINFÜHRUNG: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69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69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23" name="Google Shape;923;p69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924" name="Google Shape;924;p69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25" name="Google Shape;925;p69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26" name="Google Shape;926;p69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27" name="Google Shape;927;p69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69"/>
          <p:cNvSpPr/>
          <p:nvPr/>
        </p:nvSpPr>
        <p:spPr>
          <a:xfrm>
            <a:off x="8736660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69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0" name="Google Shape;930;p69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9"/>
          <p:cNvSpPr txBox="1"/>
          <p:nvPr>
            <p:ph type="ctrTitle"/>
          </p:nvPr>
        </p:nvSpPr>
        <p:spPr>
          <a:xfrm>
            <a:off x="2016150" y="626825"/>
            <a:ext cx="58878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„digital life 1“ von soneproject steht unter der Lizenz CC 0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https://freesound.org/people/soneproject/sounds/244356/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„Magic Stars Retro Sparkle“ von smokinghotdog steht unter der 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Lizenz CC 0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https://freesound.org/people/smokinghotdog/sounds/584244/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„writing - chalk - center 01.wav“ von Anthousai steht unter der Lizenz CC 0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(https://freesound.org/people/Anthousai/sounds/398491/)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32" name="Google Shape;932;p69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70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8" name="Google Shape;938;p70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39" name="Google Shape;939;p70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940" name="Google Shape;940;p70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41" name="Google Shape;941;p70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42" name="Google Shape;942;p70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43" name="Google Shape;943;p70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4" name="Google Shape;944;p70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5" name="Google Shape;945;p70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70"/>
          <p:cNvSpPr txBox="1"/>
          <p:nvPr>
            <p:ph type="ctrTitle"/>
          </p:nvPr>
        </p:nvSpPr>
        <p:spPr>
          <a:xfrm>
            <a:off x="2016150" y="626825"/>
            <a:ext cx="5596200" cy="16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„Robot SVG Vector“ von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https://www.svgrepo.com/svg/217250/robot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https://www.svgrepo.com/svg/217210/alien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71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1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1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1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1"/>
          <p:cNvSpPr/>
          <p:nvPr/>
        </p:nvSpPr>
        <p:spPr>
          <a:xfrm>
            <a:off x="2091075" y="514950"/>
            <a:ext cx="5368500" cy="1500900"/>
          </a:xfrm>
          <a:prstGeom prst="wedgeRectCallout">
            <a:avLst>
              <a:gd fmla="val -34015" name="adj1"/>
              <a:gd fmla="val 96675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71"/>
          <p:cNvSpPr txBox="1"/>
          <p:nvPr>
            <p:ph idx="4294967295" type="title"/>
          </p:nvPr>
        </p:nvSpPr>
        <p:spPr>
          <a:xfrm>
            <a:off x="1978000" y="7488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Fun Fact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958" name="Google Shape;958;p71"/>
          <p:cNvGrpSpPr/>
          <p:nvPr/>
        </p:nvGrpSpPr>
        <p:grpSpPr>
          <a:xfrm>
            <a:off x="974339" y="1784554"/>
            <a:ext cx="3077275" cy="3317672"/>
            <a:chOff x="7789214" y="1726379"/>
            <a:chExt cx="3077275" cy="3317672"/>
          </a:xfrm>
        </p:grpSpPr>
        <p:pic>
          <p:nvPicPr>
            <p:cNvPr id="959" name="Google Shape;959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" name="Google Shape;960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1" name="Google Shape;961;p71" title="ElevenLabs_2025-04-28T11_06_26_Bill_pre_sp107_s50_sb75_se0_b_m2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8875" y="211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2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2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2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2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2"/>
          <p:cNvSpPr/>
          <p:nvPr/>
        </p:nvSpPr>
        <p:spPr>
          <a:xfrm>
            <a:off x="2091075" y="514950"/>
            <a:ext cx="5368500" cy="1500900"/>
          </a:xfrm>
          <a:prstGeom prst="wedgeRectCallout">
            <a:avLst>
              <a:gd fmla="val -34015" name="adj1"/>
              <a:gd fmla="val 96675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72"/>
          <p:cNvSpPr txBox="1"/>
          <p:nvPr>
            <p:ph idx="4294967295" type="title"/>
          </p:nvPr>
        </p:nvSpPr>
        <p:spPr>
          <a:xfrm>
            <a:off x="1949775" y="514950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Asap"/>
                <a:ea typeface="Asap"/>
                <a:cs typeface="Asap"/>
                <a:sym typeface="Asap"/>
              </a:rPr>
              <a:t>Drake &amp; </a:t>
            </a:r>
            <a:br>
              <a:rPr lang="en" sz="4400">
                <a:latin typeface="Asap"/>
                <a:ea typeface="Asap"/>
                <a:cs typeface="Asap"/>
                <a:sym typeface="Asap"/>
              </a:rPr>
            </a:br>
            <a:r>
              <a:rPr lang="en" sz="4400">
                <a:latin typeface="Asap"/>
                <a:ea typeface="Asap"/>
                <a:cs typeface="Asap"/>
                <a:sym typeface="Asap"/>
              </a:rPr>
              <a:t>The Weeknd</a:t>
            </a:r>
            <a:endParaRPr sz="4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973" name="Google Shape;973;p72"/>
          <p:cNvGrpSpPr/>
          <p:nvPr/>
        </p:nvGrpSpPr>
        <p:grpSpPr>
          <a:xfrm>
            <a:off x="974339" y="1784554"/>
            <a:ext cx="3077275" cy="3317672"/>
            <a:chOff x="7789214" y="1726379"/>
            <a:chExt cx="3077275" cy="3317672"/>
          </a:xfrm>
        </p:grpSpPr>
        <p:pic>
          <p:nvPicPr>
            <p:cNvPr id="974" name="Google Shape;97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6" name="Google Shape;976;p72"/>
          <p:cNvSpPr txBox="1"/>
          <p:nvPr>
            <p:ph idx="4294967295" type="title"/>
          </p:nvPr>
        </p:nvSpPr>
        <p:spPr>
          <a:xfrm>
            <a:off x="1949775" y="514950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Asap"/>
                <a:ea typeface="Asap"/>
                <a:cs typeface="Asap"/>
                <a:sym typeface="Asap"/>
              </a:rPr>
              <a:t>N</a:t>
            </a:r>
            <a:r>
              <a:rPr lang="en" sz="4400">
                <a:latin typeface="Asap"/>
                <a:ea typeface="Asap"/>
                <a:cs typeface="Asap"/>
                <a:sym typeface="Asap"/>
              </a:rPr>
              <a:t>ie eingesungen. Alles KI.</a:t>
            </a:r>
            <a:endParaRPr sz="44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77" name="Google Shape;977;p72"/>
          <p:cNvSpPr txBox="1"/>
          <p:nvPr>
            <p:ph idx="4294967295" type="title"/>
          </p:nvPr>
        </p:nvSpPr>
        <p:spPr>
          <a:xfrm>
            <a:off x="1949775" y="514950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Asap"/>
                <a:ea typeface="Asap"/>
                <a:cs typeface="Asap"/>
                <a:sym typeface="Asap"/>
              </a:rPr>
              <a:t>n</a:t>
            </a:r>
            <a:r>
              <a:rPr lang="en" sz="4400">
                <a:latin typeface="Asap"/>
                <a:ea typeface="Asap"/>
                <a:cs typeface="Asap"/>
                <a:sym typeface="Asap"/>
              </a:rPr>
              <a:t>eue Melodie – </a:t>
            </a:r>
            <a:br>
              <a:rPr lang="en" sz="4400">
                <a:latin typeface="Asap"/>
                <a:ea typeface="Asap"/>
                <a:cs typeface="Asap"/>
                <a:sym typeface="Asap"/>
              </a:rPr>
            </a:br>
            <a:r>
              <a:rPr lang="en" sz="4400">
                <a:latin typeface="Asap"/>
                <a:ea typeface="Asap"/>
                <a:cs typeface="Asap"/>
                <a:sym typeface="Asap"/>
              </a:rPr>
              <a:t>alte Stimme</a:t>
            </a:r>
            <a:endParaRPr sz="44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78" name="Google Shape;978;p72"/>
          <p:cNvSpPr txBox="1"/>
          <p:nvPr>
            <p:ph idx="4294967295" type="title"/>
          </p:nvPr>
        </p:nvSpPr>
        <p:spPr>
          <a:xfrm>
            <a:off x="2033825" y="514950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Asap"/>
                <a:ea typeface="Asap"/>
                <a:cs typeface="Asap"/>
                <a:sym typeface="Asap"/>
              </a:rPr>
              <a:t>Persönlichkeits-</a:t>
            </a:r>
            <a:br>
              <a:rPr lang="en" sz="4400">
                <a:latin typeface="Asap"/>
                <a:ea typeface="Asap"/>
                <a:cs typeface="Asap"/>
                <a:sym typeface="Asap"/>
              </a:rPr>
            </a:br>
            <a:r>
              <a:rPr lang="en" sz="4400">
                <a:latin typeface="Asap"/>
                <a:ea typeface="Asap"/>
                <a:cs typeface="Asap"/>
                <a:sym typeface="Asap"/>
              </a:rPr>
              <a:t>recht?</a:t>
            </a:r>
            <a:endParaRPr sz="44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79" name="Google Shape;979;p72"/>
          <p:cNvSpPr txBox="1"/>
          <p:nvPr>
            <p:ph idx="4294967295" type="title"/>
          </p:nvPr>
        </p:nvSpPr>
        <p:spPr>
          <a:xfrm>
            <a:off x="2033825" y="640800"/>
            <a:ext cx="56511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Asap"/>
                <a:ea typeface="Asap"/>
                <a:cs typeface="Asap"/>
                <a:sym typeface="Asap"/>
              </a:rPr>
              <a:t>KI kann</a:t>
            </a:r>
            <a:r>
              <a:rPr lang="en" sz="350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3500">
                <a:latin typeface="Asap"/>
                <a:ea typeface="Asap"/>
                <a:cs typeface="Asap"/>
                <a:sym typeface="Asap"/>
              </a:rPr>
              <a:t>perfekt kopieren. Grenzen verschwimmen.</a:t>
            </a:r>
            <a:endParaRPr sz="3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80" name="Google Shape;980;p72"/>
          <p:cNvSpPr txBox="1"/>
          <p:nvPr>
            <p:ph idx="4294967295" type="title"/>
          </p:nvPr>
        </p:nvSpPr>
        <p:spPr>
          <a:xfrm>
            <a:off x="1949775" y="621150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Asap"/>
                <a:ea typeface="Asap"/>
                <a:cs typeface="Asap"/>
                <a:sym typeface="Asap"/>
              </a:rPr>
              <a:t>Wussten Sie schon?</a:t>
            </a:r>
            <a:endParaRPr sz="4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5"/>
          <p:cNvCxnSpPr/>
          <p:nvPr/>
        </p:nvCxnSpPr>
        <p:spPr>
          <a:xfrm flipH="1">
            <a:off x="-955150" y="1113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0" name="Google Shape;100;p15"/>
          <p:cNvSpPr txBox="1"/>
          <p:nvPr>
            <p:ph idx="4294967295" type="title"/>
          </p:nvPr>
        </p:nvSpPr>
        <p:spPr>
          <a:xfrm>
            <a:off x="424400" y="151725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Einführung – KI und Urheberrecht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775888" y="1969425"/>
            <a:ext cx="2700300" cy="7275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generative KI</a:t>
            </a:r>
            <a:endParaRPr i="1" sz="2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4667813" y="1969425"/>
            <a:ext cx="2700300" cy="7275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Urheberrecht</a:t>
            </a:r>
            <a:endParaRPr i="1" sz="23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03" name="Google Shape;103;p15" title="2025 NLQ KI-Kurs-M1.1-6_A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25" y="2868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6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110" name="Google Shape;110;p16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" name="Google Shape;111;p16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2" name="Google Shape;112;p16"/>
          <p:cNvSpPr/>
          <p:nvPr/>
        </p:nvSpPr>
        <p:spPr>
          <a:xfrm>
            <a:off x="-24810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114" name="Google Shape;11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6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17" name="Google Shape;117;p16" title="2025 NLQ KI-Kurs-M1.1-6_B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2900" y="2233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7"/>
          <p:cNvGrpSpPr/>
          <p:nvPr/>
        </p:nvGrpSpPr>
        <p:grpSpPr>
          <a:xfrm>
            <a:off x="4881025" y="1256177"/>
            <a:ext cx="3852726" cy="3664262"/>
            <a:chOff x="2073683" y="724624"/>
            <a:chExt cx="6287086" cy="2260495"/>
          </a:xfrm>
        </p:grpSpPr>
        <p:sp>
          <p:nvSpPr>
            <p:cNvPr id="123" name="Google Shape;123;p17"/>
            <p:cNvSpPr/>
            <p:nvPr/>
          </p:nvSpPr>
          <p:spPr>
            <a:xfrm>
              <a:off x="2073969" y="1091819"/>
              <a:ext cx="6286800" cy="1893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2073683" y="724624"/>
              <a:ext cx="6286800" cy="367200"/>
            </a:xfrm>
            <a:prstGeom prst="rect">
              <a:avLst/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Urheberrecht</a:t>
              </a:r>
              <a:endParaRPr b="1" sz="2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125" name="Google Shape;125;p17"/>
          <p:cNvGrpSpPr/>
          <p:nvPr/>
        </p:nvGrpSpPr>
        <p:grpSpPr>
          <a:xfrm>
            <a:off x="566750" y="1256177"/>
            <a:ext cx="3852726" cy="3664262"/>
            <a:chOff x="2073683" y="724624"/>
            <a:chExt cx="6287086" cy="2260495"/>
          </a:xfrm>
        </p:grpSpPr>
        <p:sp>
          <p:nvSpPr>
            <p:cNvPr id="126" name="Google Shape;126;p17"/>
            <p:cNvSpPr/>
            <p:nvPr/>
          </p:nvSpPr>
          <p:spPr>
            <a:xfrm>
              <a:off x="2073969" y="1091819"/>
              <a:ext cx="6286800" cy="1893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2073683" y="724624"/>
              <a:ext cx="6286800" cy="36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generative KI</a:t>
              </a:r>
              <a:endParaRPr b="1" sz="25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128" name="Google Shape;128;p17"/>
          <p:cNvCxnSpPr/>
          <p:nvPr/>
        </p:nvCxnSpPr>
        <p:spPr>
          <a:xfrm flipH="1">
            <a:off x="-955150" y="1113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9" name="Google Shape;129;p17"/>
          <p:cNvSpPr txBox="1"/>
          <p:nvPr>
            <p:ph idx="4294967295" type="title"/>
          </p:nvPr>
        </p:nvSpPr>
        <p:spPr>
          <a:xfrm>
            <a:off x="424400" y="151725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Einführung – KI und Urheberrecht </a:t>
            </a:r>
            <a:br>
              <a:rPr lang="en" sz="2500">
                <a:latin typeface="Asap"/>
                <a:ea typeface="Asap"/>
                <a:cs typeface="Asap"/>
                <a:sym typeface="Asap"/>
              </a:rPr>
            </a:br>
            <a:r>
              <a:rPr lang="en" sz="2500">
                <a:latin typeface="Asap"/>
                <a:ea typeface="Asap"/>
                <a:cs typeface="Asap"/>
                <a:sym typeface="Asap"/>
              </a:rPr>
              <a:t>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5008525" y="1991275"/>
            <a:ext cx="33960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Alltag in Schule und Verwaltung: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täglicher Umgang mit geschützten Materialien (z.B. Lehrbücher, Fachartikel, Internetquellen)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719400" y="1927775"/>
            <a:ext cx="38526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KI-Einsatz nimmt zu:</a:t>
            </a:r>
            <a:endParaRPr b="1" sz="13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-201422" lvl="0" marL="237743" rtl="0" algn="l">
              <a:spcBef>
                <a:spcPts val="5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KI-Modelle: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1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 Medium"/>
              <a:buChar char="○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Texte: ChatGPT, Gemini, LLama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1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 Medium"/>
              <a:buChar char="○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Bilder: DALL-E, Stable Diffusion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KI-Modelle eingebunden in Bildungs-</a:t>
            </a:r>
            <a:br>
              <a:rPr lang="en" sz="1300"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plattformen wie Fobizz, SchulKI oder Telli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KI-Tools zur Erstellung von Übungsaufgaben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Zusammenfassen von Berichten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Routinekorrespondenz automatisieren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  <a:p>
            <a:pPr indent="-201422" lvl="0" marL="237743" rtl="0" algn="l">
              <a:spcBef>
                <a:spcPts val="1000"/>
              </a:spcBef>
              <a:spcAft>
                <a:spcPts val="0"/>
              </a:spcAft>
              <a:buSzPts val="1300"/>
              <a:buFont typeface="Asap Medium"/>
              <a:buChar char="●"/>
            </a:pPr>
            <a:r>
              <a:rPr lang="en" sz="1300">
                <a:latin typeface="Asap Medium"/>
                <a:ea typeface="Asap Medium"/>
                <a:cs typeface="Asap Medium"/>
                <a:sym typeface="Asap Medium"/>
              </a:rPr>
              <a:t>Zeitersparnis und Freiraum für Kreativität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132" name="Google Shape;132;p17" title="2025 NLQ KI-Kurs-M1.1-6_B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5500" y="151723"/>
            <a:ext cx="261950" cy="2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